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448" r:id="rId2"/>
    <p:sldId id="515" r:id="rId3"/>
    <p:sldId id="499" r:id="rId4"/>
    <p:sldId id="516" r:id="rId5"/>
    <p:sldId id="517" r:id="rId6"/>
    <p:sldId id="518" r:id="rId7"/>
    <p:sldId id="519" r:id="rId8"/>
    <p:sldId id="520" r:id="rId9"/>
    <p:sldId id="521" r:id="rId10"/>
    <p:sldId id="522" r:id="rId11"/>
    <p:sldId id="523" r:id="rId12"/>
    <p:sldId id="524" r:id="rId13"/>
    <p:sldId id="525" r:id="rId14"/>
    <p:sldId id="526" r:id="rId15"/>
    <p:sldId id="527" r:id="rId16"/>
    <p:sldId id="528" r:id="rId17"/>
    <p:sldId id="529" r:id="rId18"/>
    <p:sldId id="530" r:id="rId19"/>
    <p:sldId id="531" r:id="rId20"/>
    <p:sldId id="532" r:id="rId21"/>
    <p:sldId id="533" r:id="rId22"/>
    <p:sldId id="534" r:id="rId23"/>
    <p:sldId id="535" r:id="rId24"/>
    <p:sldId id="536" r:id="rId25"/>
    <p:sldId id="540" r:id="rId26"/>
    <p:sldId id="541" r:id="rId27"/>
    <p:sldId id="538" r:id="rId28"/>
    <p:sldId id="539" r:id="rId29"/>
    <p:sldId id="537" r:id="rId30"/>
    <p:sldId id="455" r:id="rId31"/>
  </p:sldIdLst>
  <p:sldSz cx="9144000" cy="5143500" type="screen16x9"/>
  <p:notesSz cx="6865938" cy="9998075"/>
  <p:defaultTextStyle>
    <a:defPPr>
      <a:defRPr lang="ko-KR"/>
    </a:defPPr>
    <a:lvl1pPr marL="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1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98F0680-0DB8-4D01-966D-86D3B1364D7D}">
          <p14:sldIdLst>
            <p14:sldId id="448"/>
            <p14:sldId id="515"/>
          </p14:sldIdLst>
        </p14:section>
        <p14:section name="제목 없는 구역" id="{445DA8E0-A233-44D3-A3AF-39C41641A713}">
          <p14:sldIdLst>
            <p14:sldId id="499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  <p14:sldId id="534"/>
            <p14:sldId id="535"/>
            <p14:sldId id="536"/>
            <p14:sldId id="540"/>
            <p14:sldId id="541"/>
            <p14:sldId id="538"/>
            <p14:sldId id="539"/>
            <p14:sldId id="537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3" pos="385" userDrawn="1">
          <p15:clr>
            <a:srgbClr val="A4A3A4"/>
          </p15:clr>
        </p15:guide>
        <p15:guide id="4" pos="5420" userDrawn="1">
          <p15:clr>
            <a:srgbClr val="A4A3A4"/>
          </p15:clr>
        </p15:guide>
        <p15:guide id="5" orient="horz" pos="3117" userDrawn="1">
          <p15:clr>
            <a:srgbClr val="A4A3A4"/>
          </p15:clr>
        </p15:guide>
        <p15:guide id="6" orient="horz" pos="531" userDrawn="1">
          <p15:clr>
            <a:srgbClr val="A4A3A4"/>
          </p15:clr>
        </p15:guide>
        <p15:guide id="9" pos="2789" userDrawn="1">
          <p15:clr>
            <a:srgbClr val="A4A3A4"/>
          </p15:clr>
        </p15:guide>
        <p15:guide id="10" pos="2880" userDrawn="1">
          <p15:clr>
            <a:srgbClr val="A4A3A4"/>
          </p15:clr>
        </p15:guide>
        <p15:guide id="11" orient="horz" pos="8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G" initials="J" lastIdx="0" clrIdx="0">
    <p:extLst>
      <p:ext uri="{19B8F6BF-5375-455C-9EA6-DF929625EA0E}">
        <p15:presenceInfo xmlns:p15="http://schemas.microsoft.com/office/powerpoint/2012/main" userId="J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8A9199"/>
    <a:srgbClr val="0066FF"/>
    <a:srgbClr val="308F5F"/>
    <a:srgbClr val="6D3C29"/>
    <a:srgbClr val="FFCC00"/>
    <a:srgbClr val="5485BF"/>
    <a:srgbClr val="3D5275"/>
    <a:srgbClr val="F682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4412" autoAdjust="0"/>
  </p:normalViewPr>
  <p:slideViewPr>
    <p:cSldViewPr>
      <p:cViewPr varScale="1">
        <p:scale>
          <a:sx n="142" d="100"/>
          <a:sy n="142" d="100"/>
        </p:scale>
        <p:origin x="114" y="138"/>
      </p:cViewPr>
      <p:guideLst>
        <p:guide pos="385"/>
        <p:guide pos="5420"/>
        <p:guide orient="horz" pos="3117"/>
        <p:guide orient="horz" pos="531"/>
        <p:guide pos="2789"/>
        <p:guide pos="2880"/>
        <p:guide orient="horz" pos="8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838C9-8C6F-4A33-8DD8-1B92F1553202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34F9654-5A9C-4E8B-AB2D-1130102877E5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입주민 동의 및 교체 여부 결의</a:t>
          </a:r>
          <a:endParaRPr lang="ko-KR" altLang="en-US" b="1" dirty="0"/>
        </a:p>
      </dgm:t>
    </dgm:pt>
    <dgm:pt modelId="{099ACD84-AF02-45B0-98C9-8CCE10AF605B}" type="parTrans" cxnId="{BE7253EF-2E67-4FF9-87E9-DD93E6EE6128}">
      <dgm:prSet/>
      <dgm:spPr/>
      <dgm:t>
        <a:bodyPr/>
        <a:lstStyle/>
        <a:p>
          <a:pPr latinLnBrk="1"/>
          <a:endParaRPr lang="ko-KR" altLang="en-US" b="1"/>
        </a:p>
      </dgm:t>
    </dgm:pt>
    <dgm:pt modelId="{096F3A2C-9D10-4056-9D84-0C1AE15DFC40}" type="sibTrans" cxnId="{BE7253EF-2E67-4FF9-87E9-DD93E6EE6128}">
      <dgm:prSet/>
      <dgm:spPr/>
      <dgm:t>
        <a:bodyPr/>
        <a:lstStyle/>
        <a:p>
          <a:pPr latinLnBrk="1"/>
          <a:endParaRPr lang="ko-KR" altLang="en-US" b="1"/>
        </a:p>
      </dgm:t>
    </dgm:pt>
    <dgm:pt modelId="{201202F7-A88F-4A4D-A301-562594B0FAEC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감리업체 선정</a:t>
          </a:r>
          <a:r>
            <a:rPr lang="en-US" altLang="ko-KR" b="1" dirty="0" smtClean="0"/>
            <a:t>(</a:t>
          </a:r>
          <a:r>
            <a:rPr lang="ko-KR" altLang="en-US" b="1" dirty="0" smtClean="0"/>
            <a:t>선택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61A461FA-C241-49E0-AA8C-C86D1737B3BA}" type="parTrans" cxnId="{C9F9FC81-D4ED-4F45-A173-058298471306}">
      <dgm:prSet/>
      <dgm:spPr/>
      <dgm:t>
        <a:bodyPr/>
        <a:lstStyle/>
        <a:p>
          <a:pPr latinLnBrk="1"/>
          <a:endParaRPr lang="ko-KR" altLang="en-US" b="1"/>
        </a:p>
      </dgm:t>
    </dgm:pt>
    <dgm:pt modelId="{42A5B7C5-E74C-43BF-9F5E-F98DDC992A5D}" type="sibTrans" cxnId="{C9F9FC81-D4ED-4F45-A173-058298471306}">
      <dgm:prSet/>
      <dgm:spPr/>
      <dgm:t>
        <a:bodyPr/>
        <a:lstStyle/>
        <a:p>
          <a:pPr latinLnBrk="1"/>
          <a:endParaRPr lang="ko-KR" altLang="en-US" b="1"/>
        </a:p>
      </dgm:t>
    </dgm:pt>
    <dgm:pt modelId="{568B744E-3B37-4A42-9122-10396CF9B985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교체범위 확정 및 시방서 작성</a:t>
          </a:r>
          <a:endParaRPr lang="ko-KR" altLang="en-US" b="1" dirty="0"/>
        </a:p>
      </dgm:t>
    </dgm:pt>
    <dgm:pt modelId="{3E67F1E7-A522-42B4-A18E-FB312D61FD26}" type="parTrans" cxnId="{47201F30-DA43-4CCB-BB10-A5CF9A9195F1}">
      <dgm:prSet/>
      <dgm:spPr/>
      <dgm:t>
        <a:bodyPr/>
        <a:lstStyle/>
        <a:p>
          <a:pPr latinLnBrk="1"/>
          <a:endParaRPr lang="ko-KR" altLang="en-US" b="1"/>
        </a:p>
      </dgm:t>
    </dgm:pt>
    <dgm:pt modelId="{609842F8-5D54-4B69-9576-7753C889CCD2}" type="sibTrans" cxnId="{47201F30-DA43-4CCB-BB10-A5CF9A9195F1}">
      <dgm:prSet/>
      <dgm:spPr/>
      <dgm:t>
        <a:bodyPr/>
        <a:lstStyle/>
        <a:p>
          <a:pPr latinLnBrk="1"/>
          <a:endParaRPr lang="ko-KR" altLang="en-US" b="1"/>
        </a:p>
      </dgm:t>
    </dgm:pt>
    <dgm:pt modelId="{6D2D4327-D14B-47BD-ABD9-94D03DE1B8B9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업체 입찰공고</a:t>
          </a:r>
          <a:endParaRPr lang="ko-KR" altLang="en-US" b="1" dirty="0"/>
        </a:p>
      </dgm:t>
    </dgm:pt>
    <dgm:pt modelId="{944F2783-75F0-4713-82B8-F0BFF77D0118}" type="parTrans" cxnId="{2BD2CD02-1C7B-4644-917F-0B5570793B53}">
      <dgm:prSet/>
      <dgm:spPr/>
      <dgm:t>
        <a:bodyPr/>
        <a:lstStyle/>
        <a:p>
          <a:pPr latinLnBrk="1"/>
          <a:endParaRPr lang="ko-KR" altLang="en-US" b="1"/>
        </a:p>
      </dgm:t>
    </dgm:pt>
    <dgm:pt modelId="{21B55500-C094-4D60-8CDC-691EDEA391A2}" type="sibTrans" cxnId="{2BD2CD02-1C7B-4644-917F-0B5570793B53}">
      <dgm:prSet/>
      <dgm:spPr/>
      <dgm:t>
        <a:bodyPr/>
        <a:lstStyle/>
        <a:p>
          <a:pPr latinLnBrk="1"/>
          <a:endParaRPr lang="ko-KR" altLang="en-US" b="1"/>
        </a:p>
      </dgm:t>
    </dgm:pt>
    <dgm:pt modelId="{6559B1E6-715D-45B4-BF83-D304EFB5F8BB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현장설명회</a:t>
          </a:r>
          <a:endParaRPr lang="ko-KR" altLang="en-US" b="1" dirty="0"/>
        </a:p>
      </dgm:t>
    </dgm:pt>
    <dgm:pt modelId="{5139F370-3D36-49F0-A637-86B4B6681749}" type="parTrans" cxnId="{6173A768-63FD-4BD8-A156-5FC21C09D7F5}">
      <dgm:prSet/>
      <dgm:spPr/>
      <dgm:t>
        <a:bodyPr/>
        <a:lstStyle/>
        <a:p>
          <a:pPr latinLnBrk="1"/>
          <a:endParaRPr lang="ko-KR" altLang="en-US" b="1"/>
        </a:p>
      </dgm:t>
    </dgm:pt>
    <dgm:pt modelId="{746C0B8E-7561-43A6-8B40-572202CD9827}" type="sibTrans" cxnId="{6173A768-63FD-4BD8-A156-5FC21C09D7F5}">
      <dgm:prSet/>
      <dgm:spPr/>
      <dgm:t>
        <a:bodyPr/>
        <a:lstStyle/>
        <a:p>
          <a:pPr latinLnBrk="1"/>
          <a:endParaRPr lang="ko-KR" altLang="en-US" b="1"/>
        </a:p>
      </dgm:t>
    </dgm:pt>
    <dgm:pt modelId="{A8B17130-3374-441A-9411-C406A2E55D94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업체 선정</a:t>
          </a:r>
          <a:endParaRPr lang="ko-KR" altLang="en-US" b="1" dirty="0"/>
        </a:p>
      </dgm:t>
    </dgm:pt>
    <dgm:pt modelId="{8334A408-5B83-463F-A241-F93E46E8D272}" type="parTrans" cxnId="{0DA9D77A-1E82-4C28-B4D7-91C82D3AEB43}">
      <dgm:prSet/>
      <dgm:spPr/>
      <dgm:t>
        <a:bodyPr/>
        <a:lstStyle/>
        <a:p>
          <a:pPr latinLnBrk="1"/>
          <a:endParaRPr lang="ko-KR" altLang="en-US" b="1"/>
        </a:p>
      </dgm:t>
    </dgm:pt>
    <dgm:pt modelId="{C005DB99-788A-427D-B7B8-00BB57F0C4C3}" type="sibTrans" cxnId="{0DA9D77A-1E82-4C28-B4D7-91C82D3AEB43}">
      <dgm:prSet/>
      <dgm:spPr/>
      <dgm:t>
        <a:bodyPr/>
        <a:lstStyle/>
        <a:p>
          <a:pPr latinLnBrk="1"/>
          <a:endParaRPr lang="ko-KR" altLang="en-US" b="1"/>
        </a:p>
      </dgm:t>
    </dgm:pt>
    <dgm:pt modelId="{440A2E12-D5B5-40DC-AC5E-5E97381753A9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업체 </a:t>
          </a:r>
          <a:r>
            <a:rPr lang="ko-KR" altLang="en-US" b="1" dirty="0" err="1" smtClean="0"/>
            <a:t>현장실측</a:t>
          </a:r>
          <a:r>
            <a:rPr lang="ko-KR" altLang="en-US" b="1" dirty="0" smtClean="0"/>
            <a:t> 및 </a:t>
          </a:r>
          <a:r>
            <a:rPr lang="ko-KR" altLang="en-US" b="1" dirty="0" err="1" smtClean="0"/>
            <a:t>도면작성</a:t>
          </a:r>
          <a:endParaRPr lang="ko-KR" altLang="en-US" b="1" dirty="0"/>
        </a:p>
      </dgm:t>
    </dgm:pt>
    <dgm:pt modelId="{00379CAB-AA72-4A24-B9B3-54F84B4CCDAC}" type="parTrans" cxnId="{6E13A68F-19BF-46BE-ACE4-1C5A62FFECC8}">
      <dgm:prSet/>
      <dgm:spPr/>
      <dgm:t>
        <a:bodyPr/>
        <a:lstStyle/>
        <a:p>
          <a:pPr latinLnBrk="1"/>
          <a:endParaRPr lang="ko-KR" altLang="en-US" b="1"/>
        </a:p>
      </dgm:t>
    </dgm:pt>
    <dgm:pt modelId="{A50152B6-E924-416D-AE44-B61970873F0E}" type="sibTrans" cxnId="{6E13A68F-19BF-46BE-ACE4-1C5A62FFECC8}">
      <dgm:prSet/>
      <dgm:spPr/>
      <dgm:t>
        <a:bodyPr/>
        <a:lstStyle/>
        <a:p>
          <a:pPr latinLnBrk="1"/>
          <a:endParaRPr lang="ko-KR" altLang="en-US" b="1"/>
        </a:p>
      </dgm:t>
    </dgm:pt>
    <dgm:pt modelId="{EF37AFF4-0D3D-436F-B5FC-91C5B5461028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도면 승인 및   </a:t>
          </a:r>
          <a:r>
            <a:rPr lang="ko-KR" altLang="en-US" b="1" dirty="0" err="1" smtClean="0"/>
            <a:t>착수회의</a:t>
          </a:r>
          <a:endParaRPr lang="ko-KR" altLang="en-US" b="1" dirty="0"/>
        </a:p>
      </dgm:t>
    </dgm:pt>
    <dgm:pt modelId="{EE7FB394-CAD9-49F9-9CB6-4060F22CC638}" type="parTrans" cxnId="{36DB8B78-AE5B-470B-913C-66D1E3132077}">
      <dgm:prSet/>
      <dgm:spPr/>
      <dgm:t>
        <a:bodyPr/>
        <a:lstStyle/>
        <a:p>
          <a:pPr latinLnBrk="1"/>
          <a:endParaRPr lang="ko-KR" altLang="en-US" b="1"/>
        </a:p>
      </dgm:t>
    </dgm:pt>
    <dgm:pt modelId="{19D17325-23EC-444F-90BC-DF0263770F79}" type="sibTrans" cxnId="{36DB8B78-AE5B-470B-913C-66D1E3132077}">
      <dgm:prSet/>
      <dgm:spPr/>
      <dgm:t>
        <a:bodyPr/>
        <a:lstStyle/>
        <a:p>
          <a:pPr latinLnBrk="1"/>
          <a:endParaRPr lang="ko-KR" altLang="en-US" b="1"/>
        </a:p>
      </dgm:t>
    </dgm:pt>
    <dgm:pt modelId="{5D205A40-C736-48BD-A572-0DEE3253C9D1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제품 제작</a:t>
          </a:r>
          <a:endParaRPr lang="ko-KR" altLang="en-US" b="1" dirty="0"/>
        </a:p>
      </dgm:t>
    </dgm:pt>
    <dgm:pt modelId="{D51F53C9-87DC-4CB2-8AFA-10FDB77C0A22}" type="parTrans" cxnId="{23E42661-06E1-407C-A62B-B3BA72A4BA48}">
      <dgm:prSet/>
      <dgm:spPr/>
      <dgm:t>
        <a:bodyPr/>
        <a:lstStyle/>
        <a:p>
          <a:pPr latinLnBrk="1"/>
          <a:endParaRPr lang="ko-KR" altLang="en-US" b="1"/>
        </a:p>
      </dgm:t>
    </dgm:pt>
    <dgm:pt modelId="{6954A161-2331-4E87-82BB-3D6028E5A27C}" type="sibTrans" cxnId="{23E42661-06E1-407C-A62B-B3BA72A4BA48}">
      <dgm:prSet/>
      <dgm:spPr/>
      <dgm:t>
        <a:bodyPr/>
        <a:lstStyle/>
        <a:p>
          <a:pPr latinLnBrk="1"/>
          <a:endParaRPr lang="ko-KR" altLang="en-US" b="1"/>
        </a:p>
      </dgm:t>
    </dgm:pt>
    <dgm:pt modelId="{D95A56D7-FAF3-44CD-A80F-61BE02595E8D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err="1" smtClean="0"/>
            <a:t>공장검수</a:t>
          </a:r>
          <a:endParaRPr lang="ko-KR" altLang="en-US" b="1" dirty="0"/>
        </a:p>
      </dgm:t>
    </dgm:pt>
    <dgm:pt modelId="{73E7B29E-C3E9-40F4-AA7E-5FB34AD7C84F}" type="parTrans" cxnId="{953D640A-C45A-4413-8208-C6087798D30A}">
      <dgm:prSet/>
      <dgm:spPr/>
      <dgm:t>
        <a:bodyPr/>
        <a:lstStyle/>
        <a:p>
          <a:pPr latinLnBrk="1"/>
          <a:endParaRPr lang="ko-KR" altLang="en-US" b="1"/>
        </a:p>
      </dgm:t>
    </dgm:pt>
    <dgm:pt modelId="{5129839A-D76E-4684-9433-1A2984C95B71}" type="sibTrans" cxnId="{953D640A-C45A-4413-8208-C6087798D30A}">
      <dgm:prSet/>
      <dgm:spPr/>
      <dgm:t>
        <a:bodyPr/>
        <a:lstStyle/>
        <a:p>
          <a:pPr latinLnBrk="1"/>
          <a:endParaRPr lang="ko-KR" altLang="en-US" b="1"/>
        </a:p>
      </dgm:t>
    </dgm:pt>
    <dgm:pt modelId="{E77DF03E-322C-4CA9-BE11-A43D2855B980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승강기 철거   </a:t>
          </a:r>
          <a:r>
            <a:rPr lang="en-US" altLang="ko-KR" b="1" dirty="0" smtClean="0"/>
            <a:t>(</a:t>
          </a:r>
          <a:r>
            <a:rPr lang="ko-KR" altLang="en-US" b="1" dirty="0" smtClean="0"/>
            <a:t>착공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6C767CE1-1A88-438A-9AF7-CD470A8125CB}" type="parTrans" cxnId="{13453D70-684A-4DC4-8E46-7BC1ACF4C546}">
      <dgm:prSet/>
      <dgm:spPr/>
      <dgm:t>
        <a:bodyPr/>
        <a:lstStyle/>
        <a:p>
          <a:pPr latinLnBrk="1"/>
          <a:endParaRPr lang="ko-KR" altLang="en-US" b="1"/>
        </a:p>
      </dgm:t>
    </dgm:pt>
    <dgm:pt modelId="{DA876D6C-0B77-4BA1-B8AC-D9B43FCEB901}" type="sibTrans" cxnId="{13453D70-684A-4DC4-8E46-7BC1ACF4C546}">
      <dgm:prSet/>
      <dgm:spPr/>
      <dgm:t>
        <a:bodyPr/>
        <a:lstStyle/>
        <a:p>
          <a:pPr latinLnBrk="1"/>
          <a:endParaRPr lang="ko-KR" altLang="en-US" b="1"/>
        </a:p>
      </dgm:t>
    </dgm:pt>
    <dgm:pt modelId="{52D8C1A6-A3DA-4760-B4E1-89332B257AD0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자재 반입</a:t>
          </a:r>
          <a:endParaRPr lang="ko-KR" altLang="en-US" b="1" dirty="0"/>
        </a:p>
      </dgm:t>
    </dgm:pt>
    <dgm:pt modelId="{A70CD92C-E5CA-4AAC-A508-772CAF026C03}" type="parTrans" cxnId="{EBEB00C5-752E-4A78-BBB1-A59637B70866}">
      <dgm:prSet/>
      <dgm:spPr/>
      <dgm:t>
        <a:bodyPr/>
        <a:lstStyle/>
        <a:p>
          <a:pPr latinLnBrk="1"/>
          <a:endParaRPr lang="ko-KR" altLang="en-US" b="1"/>
        </a:p>
      </dgm:t>
    </dgm:pt>
    <dgm:pt modelId="{ECE33CC9-D7E5-412E-B056-F0D265E2AC6B}" type="sibTrans" cxnId="{EBEB00C5-752E-4A78-BBB1-A59637B70866}">
      <dgm:prSet/>
      <dgm:spPr/>
      <dgm:t>
        <a:bodyPr/>
        <a:lstStyle/>
        <a:p>
          <a:pPr latinLnBrk="1"/>
          <a:endParaRPr lang="ko-KR" altLang="en-US" b="1"/>
        </a:p>
      </dgm:t>
    </dgm:pt>
    <dgm:pt modelId="{EEF57E65-9BA0-4C59-9AE7-80497FA5AEB0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smtClean="0"/>
            <a:t>시공</a:t>
          </a:r>
          <a:r>
            <a:rPr lang="en-US" altLang="ko-KR" b="1" dirty="0" smtClean="0"/>
            <a:t>(</a:t>
          </a:r>
          <a:r>
            <a:rPr lang="ko-KR" altLang="en-US" b="1" dirty="0" smtClean="0"/>
            <a:t>설치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BCDF3681-8A05-4A87-AB90-2E2B70D94275}" type="parTrans" cxnId="{A99A6D32-C3BD-44A4-81E1-B1562EB6D320}">
      <dgm:prSet/>
      <dgm:spPr/>
      <dgm:t>
        <a:bodyPr/>
        <a:lstStyle/>
        <a:p>
          <a:pPr latinLnBrk="1"/>
          <a:endParaRPr lang="ko-KR" altLang="en-US" b="1"/>
        </a:p>
      </dgm:t>
    </dgm:pt>
    <dgm:pt modelId="{CBB380F7-8CBB-497F-8960-77F90FADD94C}" type="sibTrans" cxnId="{A99A6D32-C3BD-44A4-81E1-B1562EB6D320}">
      <dgm:prSet/>
      <dgm:spPr/>
      <dgm:t>
        <a:bodyPr/>
        <a:lstStyle/>
        <a:p>
          <a:pPr latinLnBrk="1"/>
          <a:endParaRPr lang="ko-KR" altLang="en-US" b="1"/>
        </a:p>
      </dgm:t>
    </dgm:pt>
    <dgm:pt modelId="{E1B8BE43-7336-499F-8EA2-8B5E384954EA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err="1" smtClean="0"/>
            <a:t>법정검사</a:t>
          </a:r>
          <a:r>
            <a:rPr lang="ko-KR" altLang="en-US" b="1" dirty="0" smtClean="0"/>
            <a:t> 및    성능검사</a:t>
          </a:r>
          <a:r>
            <a:rPr lang="en-US" altLang="ko-KR" b="1" dirty="0" smtClean="0"/>
            <a:t>(</a:t>
          </a:r>
          <a:r>
            <a:rPr lang="ko-KR" altLang="en-US" b="1" dirty="0" smtClean="0"/>
            <a:t>선택</a:t>
          </a:r>
          <a:r>
            <a:rPr lang="en-US" altLang="ko-KR" b="1" dirty="0" smtClean="0"/>
            <a:t>)</a:t>
          </a:r>
          <a:endParaRPr lang="ko-KR" altLang="en-US" b="1" dirty="0"/>
        </a:p>
      </dgm:t>
    </dgm:pt>
    <dgm:pt modelId="{D91D2D17-F807-46E8-90C9-A19B1E08459F}" type="parTrans" cxnId="{2AD4B9C0-2097-4318-A952-39F1AE8F62DA}">
      <dgm:prSet/>
      <dgm:spPr/>
      <dgm:t>
        <a:bodyPr/>
        <a:lstStyle/>
        <a:p>
          <a:pPr latinLnBrk="1"/>
          <a:endParaRPr lang="ko-KR" altLang="en-US" b="1"/>
        </a:p>
      </dgm:t>
    </dgm:pt>
    <dgm:pt modelId="{7A75D2DA-B02C-4B25-A959-4176421386C6}" type="sibTrans" cxnId="{2AD4B9C0-2097-4318-A952-39F1AE8F62DA}">
      <dgm:prSet/>
      <dgm:spPr/>
      <dgm:t>
        <a:bodyPr/>
        <a:lstStyle/>
        <a:p>
          <a:pPr latinLnBrk="1"/>
          <a:endParaRPr lang="ko-KR" altLang="en-US" b="1"/>
        </a:p>
      </dgm:t>
    </dgm:pt>
    <dgm:pt modelId="{050EF5E6-3FE2-476E-8CAD-4AAD7DF1383C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err="1" smtClean="0"/>
            <a:t>미비사항</a:t>
          </a:r>
          <a:r>
            <a:rPr lang="ko-KR" altLang="en-US" b="1" dirty="0" smtClean="0"/>
            <a:t> 보완</a:t>
          </a:r>
          <a:endParaRPr lang="ko-KR" altLang="en-US" b="1" dirty="0"/>
        </a:p>
      </dgm:t>
    </dgm:pt>
    <dgm:pt modelId="{585CAE61-74D1-4A90-ACB8-CB63AC423BB7}" type="parTrans" cxnId="{AF99C84F-0F2D-48C5-BEB4-1B6F5E7277D4}">
      <dgm:prSet/>
      <dgm:spPr/>
      <dgm:t>
        <a:bodyPr/>
        <a:lstStyle/>
        <a:p>
          <a:pPr latinLnBrk="1"/>
          <a:endParaRPr lang="ko-KR" altLang="en-US" b="1"/>
        </a:p>
      </dgm:t>
    </dgm:pt>
    <dgm:pt modelId="{56D7172F-2CA0-4A13-9104-CFADBC6E0AF7}" type="sibTrans" cxnId="{AF99C84F-0F2D-48C5-BEB4-1B6F5E7277D4}">
      <dgm:prSet/>
      <dgm:spPr/>
      <dgm:t>
        <a:bodyPr/>
        <a:lstStyle/>
        <a:p>
          <a:pPr latinLnBrk="1"/>
          <a:endParaRPr lang="ko-KR" altLang="en-US" b="1"/>
        </a:p>
      </dgm:t>
    </dgm:pt>
    <dgm:pt modelId="{76EBE7C8-7C7A-4871-B4AB-0BBABDE5DB4B}">
      <dgm:prSet phldrT="[텍스트]"/>
      <dgm:spPr>
        <a:solidFill>
          <a:srgbClr val="002060"/>
        </a:solidFill>
      </dgm:spPr>
      <dgm:t>
        <a:bodyPr/>
        <a:lstStyle/>
        <a:p>
          <a:pPr latinLnBrk="1"/>
          <a:r>
            <a:rPr lang="ko-KR" altLang="en-US" b="1" dirty="0" err="1" smtClean="0"/>
            <a:t>고객인도</a:t>
          </a:r>
          <a:endParaRPr lang="ko-KR" altLang="en-US" b="1" dirty="0"/>
        </a:p>
      </dgm:t>
    </dgm:pt>
    <dgm:pt modelId="{B813C55E-08CA-4A56-A0FF-ACEDB3BD84D3}" type="parTrans" cxnId="{C4B1F26A-30BB-4DD3-899E-AD0520AF2A81}">
      <dgm:prSet/>
      <dgm:spPr/>
      <dgm:t>
        <a:bodyPr/>
        <a:lstStyle/>
        <a:p>
          <a:pPr latinLnBrk="1"/>
          <a:endParaRPr lang="ko-KR" altLang="en-US" b="1"/>
        </a:p>
      </dgm:t>
    </dgm:pt>
    <dgm:pt modelId="{CE51CD38-74E3-4EDE-9D03-2260B66D4141}" type="sibTrans" cxnId="{C4B1F26A-30BB-4DD3-899E-AD0520AF2A81}">
      <dgm:prSet/>
      <dgm:spPr/>
      <dgm:t>
        <a:bodyPr/>
        <a:lstStyle/>
        <a:p>
          <a:pPr latinLnBrk="1"/>
          <a:endParaRPr lang="ko-KR" altLang="en-US" b="1"/>
        </a:p>
      </dgm:t>
    </dgm:pt>
    <dgm:pt modelId="{757A7FBF-233C-4E26-A5A1-F3511266EEB7}" type="pres">
      <dgm:prSet presAssocID="{160838C9-8C6F-4A33-8DD8-1B92F15532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A464175-073A-4520-BFA1-7AD810F0913F}" type="pres">
      <dgm:prSet presAssocID="{534F9654-5A9C-4E8B-AB2D-1130102877E5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71C9BB-42FB-4318-BFA3-328EFADD2391}" type="pres">
      <dgm:prSet presAssocID="{096F3A2C-9D10-4056-9D84-0C1AE15DFC40}" presName="sibTrans" presStyleLbl="sibTrans2D1" presStyleIdx="0" presStyleCnt="15"/>
      <dgm:spPr/>
      <dgm:t>
        <a:bodyPr/>
        <a:lstStyle/>
        <a:p>
          <a:pPr latinLnBrk="1"/>
          <a:endParaRPr lang="ko-KR" altLang="en-US"/>
        </a:p>
      </dgm:t>
    </dgm:pt>
    <dgm:pt modelId="{B341389F-13DE-4E2C-9C1C-9714D41EAB68}" type="pres">
      <dgm:prSet presAssocID="{096F3A2C-9D10-4056-9D84-0C1AE15DFC40}" presName="connectorText" presStyleLbl="sibTrans2D1" presStyleIdx="0" presStyleCnt="15"/>
      <dgm:spPr/>
      <dgm:t>
        <a:bodyPr/>
        <a:lstStyle/>
        <a:p>
          <a:pPr latinLnBrk="1"/>
          <a:endParaRPr lang="ko-KR" altLang="en-US"/>
        </a:p>
      </dgm:t>
    </dgm:pt>
    <dgm:pt modelId="{D63BD74F-29F4-44F8-8016-DF6830E0CF97}" type="pres">
      <dgm:prSet presAssocID="{201202F7-A88F-4A4D-A301-562594B0FAEC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A68F57-BC41-4B87-B70A-B7D51F036E9E}" type="pres">
      <dgm:prSet presAssocID="{42A5B7C5-E74C-43BF-9F5E-F98DDC992A5D}" presName="sibTrans" presStyleLbl="sibTrans2D1" presStyleIdx="1" presStyleCnt="15"/>
      <dgm:spPr/>
      <dgm:t>
        <a:bodyPr/>
        <a:lstStyle/>
        <a:p>
          <a:pPr latinLnBrk="1"/>
          <a:endParaRPr lang="ko-KR" altLang="en-US"/>
        </a:p>
      </dgm:t>
    </dgm:pt>
    <dgm:pt modelId="{C7AFFB53-744D-4DEF-A09B-CDA8F6754CA2}" type="pres">
      <dgm:prSet presAssocID="{42A5B7C5-E74C-43BF-9F5E-F98DDC992A5D}" presName="connectorText" presStyleLbl="sibTrans2D1" presStyleIdx="1" presStyleCnt="15"/>
      <dgm:spPr/>
      <dgm:t>
        <a:bodyPr/>
        <a:lstStyle/>
        <a:p>
          <a:pPr latinLnBrk="1"/>
          <a:endParaRPr lang="ko-KR" altLang="en-US"/>
        </a:p>
      </dgm:t>
    </dgm:pt>
    <dgm:pt modelId="{D439D9B7-6AD5-49EA-B55F-B5B0DC578068}" type="pres">
      <dgm:prSet presAssocID="{568B744E-3B37-4A42-9122-10396CF9B985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6306B0-1636-4CD6-ABCB-988EC490E05B}" type="pres">
      <dgm:prSet presAssocID="{609842F8-5D54-4B69-9576-7753C889CCD2}" presName="sibTrans" presStyleLbl="sibTrans2D1" presStyleIdx="2" presStyleCnt="15"/>
      <dgm:spPr/>
      <dgm:t>
        <a:bodyPr/>
        <a:lstStyle/>
        <a:p>
          <a:pPr latinLnBrk="1"/>
          <a:endParaRPr lang="ko-KR" altLang="en-US"/>
        </a:p>
      </dgm:t>
    </dgm:pt>
    <dgm:pt modelId="{0B2E850A-5FFD-45AF-B406-AE058D5D577E}" type="pres">
      <dgm:prSet presAssocID="{609842F8-5D54-4B69-9576-7753C889CCD2}" presName="connectorText" presStyleLbl="sibTrans2D1" presStyleIdx="2" presStyleCnt="15"/>
      <dgm:spPr/>
      <dgm:t>
        <a:bodyPr/>
        <a:lstStyle/>
        <a:p>
          <a:pPr latinLnBrk="1"/>
          <a:endParaRPr lang="ko-KR" altLang="en-US"/>
        </a:p>
      </dgm:t>
    </dgm:pt>
    <dgm:pt modelId="{BAACC458-CF4B-498B-BA50-B3A19808DD07}" type="pres">
      <dgm:prSet presAssocID="{6D2D4327-D14B-47BD-ABD9-94D03DE1B8B9}" presName="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F52EDD-2CF9-4982-936F-2A4D2431ABB8}" type="pres">
      <dgm:prSet presAssocID="{21B55500-C094-4D60-8CDC-691EDEA391A2}" presName="sibTrans" presStyleLbl="sibTrans2D1" presStyleIdx="3" presStyleCnt="15"/>
      <dgm:spPr/>
      <dgm:t>
        <a:bodyPr/>
        <a:lstStyle/>
        <a:p>
          <a:pPr latinLnBrk="1"/>
          <a:endParaRPr lang="ko-KR" altLang="en-US"/>
        </a:p>
      </dgm:t>
    </dgm:pt>
    <dgm:pt modelId="{9DF851E2-432F-463B-8807-2D669B214C1C}" type="pres">
      <dgm:prSet presAssocID="{21B55500-C094-4D60-8CDC-691EDEA391A2}" presName="connectorText" presStyleLbl="sibTrans2D1" presStyleIdx="3" presStyleCnt="15"/>
      <dgm:spPr/>
      <dgm:t>
        <a:bodyPr/>
        <a:lstStyle/>
        <a:p>
          <a:pPr latinLnBrk="1"/>
          <a:endParaRPr lang="ko-KR" altLang="en-US"/>
        </a:p>
      </dgm:t>
    </dgm:pt>
    <dgm:pt modelId="{D91EC524-F5D3-4E7F-B345-11065EC25A19}" type="pres">
      <dgm:prSet presAssocID="{6559B1E6-715D-45B4-BF83-D304EFB5F8BB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150B091-061B-42F1-A0C0-A8AB1978E925}" type="pres">
      <dgm:prSet presAssocID="{746C0B8E-7561-43A6-8B40-572202CD9827}" presName="sibTrans" presStyleLbl="sibTrans2D1" presStyleIdx="4" presStyleCnt="15"/>
      <dgm:spPr/>
      <dgm:t>
        <a:bodyPr/>
        <a:lstStyle/>
        <a:p>
          <a:pPr latinLnBrk="1"/>
          <a:endParaRPr lang="ko-KR" altLang="en-US"/>
        </a:p>
      </dgm:t>
    </dgm:pt>
    <dgm:pt modelId="{9F7BA42B-0461-4D90-B4DB-F64565368EB2}" type="pres">
      <dgm:prSet presAssocID="{746C0B8E-7561-43A6-8B40-572202CD9827}" presName="connectorText" presStyleLbl="sibTrans2D1" presStyleIdx="4" presStyleCnt="15"/>
      <dgm:spPr/>
      <dgm:t>
        <a:bodyPr/>
        <a:lstStyle/>
        <a:p>
          <a:pPr latinLnBrk="1"/>
          <a:endParaRPr lang="ko-KR" altLang="en-US"/>
        </a:p>
      </dgm:t>
    </dgm:pt>
    <dgm:pt modelId="{CA5C7075-FEFA-4C5F-93F6-FC04CA8F93D3}" type="pres">
      <dgm:prSet presAssocID="{A8B17130-3374-441A-9411-C406A2E55D94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B31194-221F-43FA-A9DE-F0DC844A4652}" type="pres">
      <dgm:prSet presAssocID="{C005DB99-788A-427D-B7B8-00BB57F0C4C3}" presName="sibTrans" presStyleLbl="sibTrans2D1" presStyleIdx="5" presStyleCnt="15"/>
      <dgm:spPr/>
      <dgm:t>
        <a:bodyPr/>
        <a:lstStyle/>
        <a:p>
          <a:pPr latinLnBrk="1"/>
          <a:endParaRPr lang="ko-KR" altLang="en-US"/>
        </a:p>
      </dgm:t>
    </dgm:pt>
    <dgm:pt modelId="{6C340262-44B4-45FB-8226-A16E87068C95}" type="pres">
      <dgm:prSet presAssocID="{C005DB99-788A-427D-B7B8-00BB57F0C4C3}" presName="connectorText" presStyleLbl="sibTrans2D1" presStyleIdx="5" presStyleCnt="15"/>
      <dgm:spPr/>
      <dgm:t>
        <a:bodyPr/>
        <a:lstStyle/>
        <a:p>
          <a:pPr latinLnBrk="1"/>
          <a:endParaRPr lang="ko-KR" altLang="en-US"/>
        </a:p>
      </dgm:t>
    </dgm:pt>
    <dgm:pt modelId="{D88E0C36-CB27-4564-B458-9702B4E57D7A}" type="pres">
      <dgm:prSet presAssocID="{440A2E12-D5B5-40DC-AC5E-5E97381753A9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4B0EF1-DD0F-4A54-95A3-1DAD184FC1FD}" type="pres">
      <dgm:prSet presAssocID="{A50152B6-E924-416D-AE44-B61970873F0E}" presName="sibTrans" presStyleLbl="sibTrans2D1" presStyleIdx="6" presStyleCnt="15"/>
      <dgm:spPr/>
      <dgm:t>
        <a:bodyPr/>
        <a:lstStyle/>
        <a:p>
          <a:pPr latinLnBrk="1"/>
          <a:endParaRPr lang="ko-KR" altLang="en-US"/>
        </a:p>
      </dgm:t>
    </dgm:pt>
    <dgm:pt modelId="{C96D5298-DE00-4C10-B82B-01BA6344F110}" type="pres">
      <dgm:prSet presAssocID="{A50152B6-E924-416D-AE44-B61970873F0E}" presName="connectorText" presStyleLbl="sibTrans2D1" presStyleIdx="6" presStyleCnt="15"/>
      <dgm:spPr/>
      <dgm:t>
        <a:bodyPr/>
        <a:lstStyle/>
        <a:p>
          <a:pPr latinLnBrk="1"/>
          <a:endParaRPr lang="ko-KR" altLang="en-US"/>
        </a:p>
      </dgm:t>
    </dgm:pt>
    <dgm:pt modelId="{39B3D71E-31FF-444B-ADA8-C8C64C081F92}" type="pres">
      <dgm:prSet presAssocID="{EF37AFF4-0D3D-436F-B5FC-91C5B5461028}" presName="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5E23DB-1961-4EE6-9689-C59DA4A889A3}" type="pres">
      <dgm:prSet presAssocID="{19D17325-23EC-444F-90BC-DF0263770F79}" presName="sibTrans" presStyleLbl="sibTrans2D1" presStyleIdx="7" presStyleCnt="15"/>
      <dgm:spPr/>
      <dgm:t>
        <a:bodyPr/>
        <a:lstStyle/>
        <a:p>
          <a:pPr latinLnBrk="1"/>
          <a:endParaRPr lang="ko-KR" altLang="en-US"/>
        </a:p>
      </dgm:t>
    </dgm:pt>
    <dgm:pt modelId="{AD36EAD1-79E6-48EA-83FF-939BC3D8B424}" type="pres">
      <dgm:prSet presAssocID="{19D17325-23EC-444F-90BC-DF0263770F79}" presName="connectorText" presStyleLbl="sibTrans2D1" presStyleIdx="7" presStyleCnt="15"/>
      <dgm:spPr/>
      <dgm:t>
        <a:bodyPr/>
        <a:lstStyle/>
        <a:p>
          <a:pPr latinLnBrk="1"/>
          <a:endParaRPr lang="ko-KR" altLang="en-US"/>
        </a:p>
      </dgm:t>
    </dgm:pt>
    <dgm:pt modelId="{027F1F09-F9A9-4361-A99B-F4FA2C8F57D1}" type="pres">
      <dgm:prSet presAssocID="{5D205A40-C736-48BD-A572-0DEE3253C9D1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EFBBC4-7F86-4D89-84B0-D82603A318EB}" type="pres">
      <dgm:prSet presAssocID="{6954A161-2331-4E87-82BB-3D6028E5A27C}" presName="sibTrans" presStyleLbl="sibTrans2D1" presStyleIdx="8" presStyleCnt="15"/>
      <dgm:spPr/>
      <dgm:t>
        <a:bodyPr/>
        <a:lstStyle/>
        <a:p>
          <a:pPr latinLnBrk="1"/>
          <a:endParaRPr lang="ko-KR" altLang="en-US"/>
        </a:p>
      </dgm:t>
    </dgm:pt>
    <dgm:pt modelId="{558F0049-3657-4DFE-A45C-F30CDCA3551A}" type="pres">
      <dgm:prSet presAssocID="{6954A161-2331-4E87-82BB-3D6028E5A27C}" presName="connectorText" presStyleLbl="sibTrans2D1" presStyleIdx="8" presStyleCnt="15"/>
      <dgm:spPr/>
      <dgm:t>
        <a:bodyPr/>
        <a:lstStyle/>
        <a:p>
          <a:pPr latinLnBrk="1"/>
          <a:endParaRPr lang="ko-KR" altLang="en-US"/>
        </a:p>
      </dgm:t>
    </dgm:pt>
    <dgm:pt modelId="{7C13468C-877E-4487-9307-4B6C1D0FA6A4}" type="pres">
      <dgm:prSet presAssocID="{D95A56D7-FAF3-44CD-A80F-61BE02595E8D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E5C4FF-9348-4C51-946A-8F24001385D1}" type="pres">
      <dgm:prSet presAssocID="{5129839A-D76E-4684-9433-1A2984C95B71}" presName="sibTrans" presStyleLbl="sibTrans2D1" presStyleIdx="9" presStyleCnt="15"/>
      <dgm:spPr/>
      <dgm:t>
        <a:bodyPr/>
        <a:lstStyle/>
        <a:p>
          <a:pPr latinLnBrk="1"/>
          <a:endParaRPr lang="ko-KR" altLang="en-US"/>
        </a:p>
      </dgm:t>
    </dgm:pt>
    <dgm:pt modelId="{F65CD78C-F300-41F3-8063-A182F83C030B}" type="pres">
      <dgm:prSet presAssocID="{5129839A-D76E-4684-9433-1A2984C95B71}" presName="connectorText" presStyleLbl="sibTrans2D1" presStyleIdx="9" presStyleCnt="15"/>
      <dgm:spPr/>
      <dgm:t>
        <a:bodyPr/>
        <a:lstStyle/>
        <a:p>
          <a:pPr latinLnBrk="1"/>
          <a:endParaRPr lang="ko-KR" altLang="en-US"/>
        </a:p>
      </dgm:t>
    </dgm:pt>
    <dgm:pt modelId="{8034F224-A1D2-481E-9A54-1083D454725E}" type="pres">
      <dgm:prSet presAssocID="{E77DF03E-322C-4CA9-BE11-A43D2855B980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1B4BCF-0876-4D4A-B176-7D0C66E9D635}" type="pres">
      <dgm:prSet presAssocID="{DA876D6C-0B77-4BA1-B8AC-D9B43FCEB901}" presName="sibTrans" presStyleLbl="sibTrans2D1" presStyleIdx="10" presStyleCnt="15"/>
      <dgm:spPr/>
      <dgm:t>
        <a:bodyPr/>
        <a:lstStyle/>
        <a:p>
          <a:pPr latinLnBrk="1"/>
          <a:endParaRPr lang="ko-KR" altLang="en-US"/>
        </a:p>
      </dgm:t>
    </dgm:pt>
    <dgm:pt modelId="{975651CC-B833-49DA-883E-034B50178E3B}" type="pres">
      <dgm:prSet presAssocID="{DA876D6C-0B77-4BA1-B8AC-D9B43FCEB901}" presName="connectorText" presStyleLbl="sibTrans2D1" presStyleIdx="10" presStyleCnt="15"/>
      <dgm:spPr/>
      <dgm:t>
        <a:bodyPr/>
        <a:lstStyle/>
        <a:p>
          <a:pPr latinLnBrk="1"/>
          <a:endParaRPr lang="ko-KR" altLang="en-US"/>
        </a:p>
      </dgm:t>
    </dgm:pt>
    <dgm:pt modelId="{1E49E927-90DB-4615-AD20-F1A487C88AF0}" type="pres">
      <dgm:prSet presAssocID="{52D8C1A6-A3DA-4760-B4E1-89332B257AD0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CA3D75E-2081-4A0B-B706-3A10CEA3811C}" type="pres">
      <dgm:prSet presAssocID="{ECE33CC9-D7E5-412E-B056-F0D265E2AC6B}" presName="sibTrans" presStyleLbl="sibTrans2D1" presStyleIdx="11" presStyleCnt="15"/>
      <dgm:spPr/>
      <dgm:t>
        <a:bodyPr/>
        <a:lstStyle/>
        <a:p>
          <a:pPr latinLnBrk="1"/>
          <a:endParaRPr lang="ko-KR" altLang="en-US"/>
        </a:p>
      </dgm:t>
    </dgm:pt>
    <dgm:pt modelId="{9AEB6AC4-625A-4752-9CBA-32FBE37F53A4}" type="pres">
      <dgm:prSet presAssocID="{ECE33CC9-D7E5-412E-B056-F0D265E2AC6B}" presName="connectorText" presStyleLbl="sibTrans2D1" presStyleIdx="11" presStyleCnt="15"/>
      <dgm:spPr/>
      <dgm:t>
        <a:bodyPr/>
        <a:lstStyle/>
        <a:p>
          <a:pPr latinLnBrk="1"/>
          <a:endParaRPr lang="ko-KR" altLang="en-US"/>
        </a:p>
      </dgm:t>
    </dgm:pt>
    <dgm:pt modelId="{DF7FE95E-1812-41B7-8463-7E93B9739797}" type="pres">
      <dgm:prSet presAssocID="{EEF57E65-9BA0-4C59-9AE7-80497FA5AEB0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DE49AB1-7D6E-4473-B2D7-049717741F61}" type="pres">
      <dgm:prSet presAssocID="{CBB380F7-8CBB-497F-8960-77F90FADD94C}" presName="sibTrans" presStyleLbl="sibTrans2D1" presStyleIdx="12" presStyleCnt="15"/>
      <dgm:spPr/>
      <dgm:t>
        <a:bodyPr/>
        <a:lstStyle/>
        <a:p>
          <a:pPr latinLnBrk="1"/>
          <a:endParaRPr lang="ko-KR" altLang="en-US"/>
        </a:p>
      </dgm:t>
    </dgm:pt>
    <dgm:pt modelId="{7FE37BA9-6F81-456A-9958-9956D2BD7222}" type="pres">
      <dgm:prSet presAssocID="{CBB380F7-8CBB-497F-8960-77F90FADD94C}" presName="connectorText" presStyleLbl="sibTrans2D1" presStyleIdx="12" presStyleCnt="15"/>
      <dgm:spPr/>
      <dgm:t>
        <a:bodyPr/>
        <a:lstStyle/>
        <a:p>
          <a:pPr latinLnBrk="1"/>
          <a:endParaRPr lang="ko-KR" altLang="en-US"/>
        </a:p>
      </dgm:t>
    </dgm:pt>
    <dgm:pt modelId="{69305E59-2862-49C3-8E3A-D31ED3220DB2}" type="pres">
      <dgm:prSet presAssocID="{E1B8BE43-7336-499F-8EA2-8B5E384954EA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8106F4-6C0E-41CE-B22F-54D70B7656D5}" type="pres">
      <dgm:prSet presAssocID="{7A75D2DA-B02C-4B25-A959-4176421386C6}" presName="sibTrans" presStyleLbl="sibTrans2D1" presStyleIdx="13" presStyleCnt="15"/>
      <dgm:spPr/>
      <dgm:t>
        <a:bodyPr/>
        <a:lstStyle/>
        <a:p>
          <a:pPr latinLnBrk="1"/>
          <a:endParaRPr lang="ko-KR" altLang="en-US"/>
        </a:p>
      </dgm:t>
    </dgm:pt>
    <dgm:pt modelId="{74C96D3F-5C72-4CC2-AA6D-33B93CB7B2FF}" type="pres">
      <dgm:prSet presAssocID="{7A75D2DA-B02C-4B25-A959-4176421386C6}" presName="connectorText" presStyleLbl="sibTrans2D1" presStyleIdx="13" presStyleCnt="15"/>
      <dgm:spPr/>
      <dgm:t>
        <a:bodyPr/>
        <a:lstStyle/>
        <a:p>
          <a:pPr latinLnBrk="1"/>
          <a:endParaRPr lang="ko-KR" altLang="en-US"/>
        </a:p>
      </dgm:t>
    </dgm:pt>
    <dgm:pt modelId="{404DFEB6-A0BF-4D89-BCF9-4B7A5D21CF42}" type="pres">
      <dgm:prSet presAssocID="{050EF5E6-3FE2-476E-8CAD-4AAD7DF1383C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DD6880-802D-4FEC-AD7A-445B10440C69}" type="pres">
      <dgm:prSet presAssocID="{56D7172F-2CA0-4A13-9104-CFADBC6E0AF7}" presName="sibTrans" presStyleLbl="sibTrans2D1" presStyleIdx="14" presStyleCnt="15"/>
      <dgm:spPr/>
      <dgm:t>
        <a:bodyPr/>
        <a:lstStyle/>
        <a:p>
          <a:pPr latinLnBrk="1"/>
          <a:endParaRPr lang="ko-KR" altLang="en-US"/>
        </a:p>
      </dgm:t>
    </dgm:pt>
    <dgm:pt modelId="{BA0C4795-6C79-4B4D-BFFD-89F2890C568B}" type="pres">
      <dgm:prSet presAssocID="{56D7172F-2CA0-4A13-9104-CFADBC6E0AF7}" presName="connectorText" presStyleLbl="sibTrans2D1" presStyleIdx="14" presStyleCnt="15"/>
      <dgm:spPr/>
      <dgm:t>
        <a:bodyPr/>
        <a:lstStyle/>
        <a:p>
          <a:pPr latinLnBrk="1"/>
          <a:endParaRPr lang="ko-KR" altLang="en-US"/>
        </a:p>
      </dgm:t>
    </dgm:pt>
    <dgm:pt modelId="{E9589D86-5F79-415A-A038-AF365B671A13}" type="pres">
      <dgm:prSet presAssocID="{76EBE7C8-7C7A-4871-B4AB-0BBABDE5DB4B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4E068D2-BAB2-40A9-A2B8-60F33A8429D9}" type="presOf" srcId="{096F3A2C-9D10-4056-9D84-0C1AE15DFC40}" destId="{B341389F-13DE-4E2C-9C1C-9714D41EAB68}" srcOrd="1" destOrd="0" presId="urn:microsoft.com/office/officeart/2005/8/layout/process5"/>
    <dgm:cxn modelId="{5B3EB152-5241-4DCC-AAD4-5B16A735D3B3}" type="presOf" srcId="{42A5B7C5-E74C-43BF-9F5E-F98DDC992A5D}" destId="{C7AFFB53-744D-4DEF-A09B-CDA8F6754CA2}" srcOrd="1" destOrd="0" presId="urn:microsoft.com/office/officeart/2005/8/layout/process5"/>
    <dgm:cxn modelId="{AF99C84F-0F2D-48C5-BEB4-1B6F5E7277D4}" srcId="{160838C9-8C6F-4A33-8DD8-1B92F1553202}" destId="{050EF5E6-3FE2-476E-8CAD-4AAD7DF1383C}" srcOrd="14" destOrd="0" parTransId="{585CAE61-74D1-4A90-ACB8-CB63AC423BB7}" sibTransId="{56D7172F-2CA0-4A13-9104-CFADBC6E0AF7}"/>
    <dgm:cxn modelId="{47201F30-DA43-4CCB-BB10-A5CF9A9195F1}" srcId="{160838C9-8C6F-4A33-8DD8-1B92F1553202}" destId="{568B744E-3B37-4A42-9122-10396CF9B985}" srcOrd="2" destOrd="0" parTransId="{3E67F1E7-A522-42B4-A18E-FB312D61FD26}" sibTransId="{609842F8-5D54-4B69-9576-7753C889CCD2}"/>
    <dgm:cxn modelId="{BE7253EF-2E67-4FF9-87E9-DD93E6EE6128}" srcId="{160838C9-8C6F-4A33-8DD8-1B92F1553202}" destId="{534F9654-5A9C-4E8B-AB2D-1130102877E5}" srcOrd="0" destOrd="0" parTransId="{099ACD84-AF02-45B0-98C9-8CCE10AF605B}" sibTransId="{096F3A2C-9D10-4056-9D84-0C1AE15DFC40}"/>
    <dgm:cxn modelId="{9132D30A-1D6A-4C6B-897F-344B36388629}" type="presOf" srcId="{746C0B8E-7561-43A6-8B40-572202CD9827}" destId="{9F7BA42B-0461-4D90-B4DB-F64565368EB2}" srcOrd="1" destOrd="0" presId="urn:microsoft.com/office/officeart/2005/8/layout/process5"/>
    <dgm:cxn modelId="{C2E522F7-B176-471C-9D24-1972C12C3827}" type="presOf" srcId="{E1B8BE43-7336-499F-8EA2-8B5E384954EA}" destId="{69305E59-2862-49C3-8E3A-D31ED3220DB2}" srcOrd="0" destOrd="0" presId="urn:microsoft.com/office/officeart/2005/8/layout/process5"/>
    <dgm:cxn modelId="{60F0DCDC-191C-4C5A-B8BD-38C4DAFA670B}" type="presOf" srcId="{440A2E12-D5B5-40DC-AC5E-5E97381753A9}" destId="{D88E0C36-CB27-4564-B458-9702B4E57D7A}" srcOrd="0" destOrd="0" presId="urn:microsoft.com/office/officeart/2005/8/layout/process5"/>
    <dgm:cxn modelId="{2AD4B9C0-2097-4318-A952-39F1AE8F62DA}" srcId="{160838C9-8C6F-4A33-8DD8-1B92F1553202}" destId="{E1B8BE43-7336-499F-8EA2-8B5E384954EA}" srcOrd="13" destOrd="0" parTransId="{D91D2D17-F807-46E8-90C9-A19B1E08459F}" sibTransId="{7A75D2DA-B02C-4B25-A959-4176421386C6}"/>
    <dgm:cxn modelId="{2BD2CD02-1C7B-4644-917F-0B5570793B53}" srcId="{160838C9-8C6F-4A33-8DD8-1B92F1553202}" destId="{6D2D4327-D14B-47BD-ABD9-94D03DE1B8B9}" srcOrd="3" destOrd="0" parTransId="{944F2783-75F0-4713-82B8-F0BFF77D0118}" sibTransId="{21B55500-C094-4D60-8CDC-691EDEA391A2}"/>
    <dgm:cxn modelId="{00CD4A95-C4CF-49CC-81D2-7FFDB93B093E}" type="presOf" srcId="{7A75D2DA-B02C-4B25-A959-4176421386C6}" destId="{288106F4-6C0E-41CE-B22F-54D70B7656D5}" srcOrd="0" destOrd="0" presId="urn:microsoft.com/office/officeart/2005/8/layout/process5"/>
    <dgm:cxn modelId="{6F70CE0C-995C-47CB-9ADE-240BD4FFFFC5}" type="presOf" srcId="{609842F8-5D54-4B69-9576-7753C889CCD2}" destId="{416306B0-1636-4CD6-ABCB-988EC490E05B}" srcOrd="0" destOrd="0" presId="urn:microsoft.com/office/officeart/2005/8/layout/process5"/>
    <dgm:cxn modelId="{A99A6D32-C3BD-44A4-81E1-B1562EB6D320}" srcId="{160838C9-8C6F-4A33-8DD8-1B92F1553202}" destId="{EEF57E65-9BA0-4C59-9AE7-80497FA5AEB0}" srcOrd="12" destOrd="0" parTransId="{BCDF3681-8A05-4A87-AB90-2E2B70D94275}" sibTransId="{CBB380F7-8CBB-497F-8960-77F90FADD94C}"/>
    <dgm:cxn modelId="{FB67A9BF-5B9C-4143-8B00-B01A742AD4EC}" type="presOf" srcId="{76EBE7C8-7C7A-4871-B4AB-0BBABDE5DB4B}" destId="{E9589D86-5F79-415A-A038-AF365B671A13}" srcOrd="0" destOrd="0" presId="urn:microsoft.com/office/officeart/2005/8/layout/process5"/>
    <dgm:cxn modelId="{66E63090-E041-499A-95FF-BFBB3FC571B5}" type="presOf" srcId="{7A75D2DA-B02C-4B25-A959-4176421386C6}" destId="{74C96D3F-5C72-4CC2-AA6D-33B93CB7B2FF}" srcOrd="1" destOrd="0" presId="urn:microsoft.com/office/officeart/2005/8/layout/process5"/>
    <dgm:cxn modelId="{6173A768-63FD-4BD8-A156-5FC21C09D7F5}" srcId="{160838C9-8C6F-4A33-8DD8-1B92F1553202}" destId="{6559B1E6-715D-45B4-BF83-D304EFB5F8BB}" srcOrd="4" destOrd="0" parTransId="{5139F370-3D36-49F0-A637-86B4B6681749}" sibTransId="{746C0B8E-7561-43A6-8B40-572202CD9827}"/>
    <dgm:cxn modelId="{EBEB00C5-752E-4A78-BBB1-A59637B70866}" srcId="{160838C9-8C6F-4A33-8DD8-1B92F1553202}" destId="{52D8C1A6-A3DA-4760-B4E1-89332B257AD0}" srcOrd="11" destOrd="0" parTransId="{A70CD92C-E5CA-4AAC-A508-772CAF026C03}" sibTransId="{ECE33CC9-D7E5-412E-B056-F0D265E2AC6B}"/>
    <dgm:cxn modelId="{284A2E61-FD74-4870-BFB9-33CC2C3748F1}" type="presOf" srcId="{C005DB99-788A-427D-B7B8-00BB57F0C4C3}" destId="{8BB31194-221F-43FA-A9DE-F0DC844A4652}" srcOrd="0" destOrd="0" presId="urn:microsoft.com/office/officeart/2005/8/layout/process5"/>
    <dgm:cxn modelId="{66892618-D88B-49B9-A373-784DC71DBFFC}" type="presOf" srcId="{ECE33CC9-D7E5-412E-B056-F0D265E2AC6B}" destId="{0CA3D75E-2081-4A0B-B706-3A10CEA3811C}" srcOrd="0" destOrd="0" presId="urn:microsoft.com/office/officeart/2005/8/layout/process5"/>
    <dgm:cxn modelId="{C1F747BB-E1E2-4621-BD72-269FDF67B315}" type="presOf" srcId="{160838C9-8C6F-4A33-8DD8-1B92F1553202}" destId="{757A7FBF-233C-4E26-A5A1-F3511266EEB7}" srcOrd="0" destOrd="0" presId="urn:microsoft.com/office/officeart/2005/8/layout/process5"/>
    <dgm:cxn modelId="{BE6006F5-8241-494D-A6BD-804581DE2EF6}" type="presOf" srcId="{5129839A-D76E-4684-9433-1A2984C95B71}" destId="{F65CD78C-F300-41F3-8063-A182F83C030B}" srcOrd="1" destOrd="0" presId="urn:microsoft.com/office/officeart/2005/8/layout/process5"/>
    <dgm:cxn modelId="{A8D5EAB3-5A5E-4669-97CB-0C7C3E61AA3C}" type="presOf" srcId="{56D7172F-2CA0-4A13-9104-CFADBC6E0AF7}" destId="{BA0C4795-6C79-4B4D-BFFD-89F2890C568B}" srcOrd="1" destOrd="0" presId="urn:microsoft.com/office/officeart/2005/8/layout/process5"/>
    <dgm:cxn modelId="{5BAE9D37-D1EA-42B5-A219-A00F25706B77}" type="presOf" srcId="{CBB380F7-8CBB-497F-8960-77F90FADD94C}" destId="{7FE37BA9-6F81-456A-9958-9956D2BD7222}" srcOrd="1" destOrd="0" presId="urn:microsoft.com/office/officeart/2005/8/layout/process5"/>
    <dgm:cxn modelId="{FB86DC56-6D9D-481E-88D2-99D5F3739935}" type="presOf" srcId="{609842F8-5D54-4B69-9576-7753C889CCD2}" destId="{0B2E850A-5FFD-45AF-B406-AE058D5D577E}" srcOrd="1" destOrd="0" presId="urn:microsoft.com/office/officeart/2005/8/layout/process5"/>
    <dgm:cxn modelId="{C52EB338-D90C-4F63-AB83-298656E7F188}" type="presOf" srcId="{CBB380F7-8CBB-497F-8960-77F90FADD94C}" destId="{FDE49AB1-7D6E-4473-B2D7-049717741F61}" srcOrd="0" destOrd="0" presId="urn:microsoft.com/office/officeart/2005/8/layout/process5"/>
    <dgm:cxn modelId="{F40AE311-708B-4721-B0B3-9596C49CC715}" type="presOf" srcId="{6D2D4327-D14B-47BD-ABD9-94D03DE1B8B9}" destId="{BAACC458-CF4B-498B-BA50-B3A19808DD07}" srcOrd="0" destOrd="0" presId="urn:microsoft.com/office/officeart/2005/8/layout/process5"/>
    <dgm:cxn modelId="{E28EB2E0-D97C-415D-9557-0C69FFF27267}" type="presOf" srcId="{050EF5E6-3FE2-476E-8CAD-4AAD7DF1383C}" destId="{404DFEB6-A0BF-4D89-BCF9-4B7A5D21CF42}" srcOrd="0" destOrd="0" presId="urn:microsoft.com/office/officeart/2005/8/layout/process5"/>
    <dgm:cxn modelId="{36DB8B78-AE5B-470B-913C-66D1E3132077}" srcId="{160838C9-8C6F-4A33-8DD8-1B92F1553202}" destId="{EF37AFF4-0D3D-436F-B5FC-91C5B5461028}" srcOrd="7" destOrd="0" parTransId="{EE7FB394-CAD9-49F9-9CB6-4060F22CC638}" sibTransId="{19D17325-23EC-444F-90BC-DF0263770F79}"/>
    <dgm:cxn modelId="{B0A16A81-4686-4FDF-A6C9-3F6605CB01DD}" type="presOf" srcId="{096F3A2C-9D10-4056-9D84-0C1AE15DFC40}" destId="{FC71C9BB-42FB-4318-BFA3-328EFADD2391}" srcOrd="0" destOrd="0" presId="urn:microsoft.com/office/officeart/2005/8/layout/process5"/>
    <dgm:cxn modelId="{5EE1B45A-7C25-4660-8A84-3FADC12801ED}" type="presOf" srcId="{E77DF03E-322C-4CA9-BE11-A43D2855B980}" destId="{8034F224-A1D2-481E-9A54-1083D454725E}" srcOrd="0" destOrd="0" presId="urn:microsoft.com/office/officeart/2005/8/layout/process5"/>
    <dgm:cxn modelId="{13453D70-684A-4DC4-8E46-7BC1ACF4C546}" srcId="{160838C9-8C6F-4A33-8DD8-1B92F1553202}" destId="{E77DF03E-322C-4CA9-BE11-A43D2855B980}" srcOrd="10" destOrd="0" parTransId="{6C767CE1-1A88-438A-9AF7-CD470A8125CB}" sibTransId="{DA876D6C-0B77-4BA1-B8AC-D9B43FCEB901}"/>
    <dgm:cxn modelId="{746F8D65-DCA2-4B22-8BE0-3450EA23EC55}" type="presOf" srcId="{ECE33CC9-D7E5-412E-B056-F0D265E2AC6B}" destId="{9AEB6AC4-625A-4752-9CBA-32FBE37F53A4}" srcOrd="1" destOrd="0" presId="urn:microsoft.com/office/officeart/2005/8/layout/process5"/>
    <dgm:cxn modelId="{7AA03ADD-7A7F-4E5B-971B-026470BD7FAE}" type="presOf" srcId="{5129839A-D76E-4684-9433-1A2984C95B71}" destId="{C4E5C4FF-9348-4C51-946A-8F24001385D1}" srcOrd="0" destOrd="0" presId="urn:microsoft.com/office/officeart/2005/8/layout/process5"/>
    <dgm:cxn modelId="{A4A32010-A0FE-4427-BBAD-D242B5D8CA06}" type="presOf" srcId="{6559B1E6-715D-45B4-BF83-D304EFB5F8BB}" destId="{D91EC524-F5D3-4E7F-B345-11065EC25A19}" srcOrd="0" destOrd="0" presId="urn:microsoft.com/office/officeart/2005/8/layout/process5"/>
    <dgm:cxn modelId="{6E13A68F-19BF-46BE-ACE4-1C5A62FFECC8}" srcId="{160838C9-8C6F-4A33-8DD8-1B92F1553202}" destId="{440A2E12-D5B5-40DC-AC5E-5E97381753A9}" srcOrd="6" destOrd="0" parTransId="{00379CAB-AA72-4A24-B9B3-54F84B4CCDAC}" sibTransId="{A50152B6-E924-416D-AE44-B61970873F0E}"/>
    <dgm:cxn modelId="{2ECBEBE9-0672-4EE4-A3EA-FF36B842FEBF}" type="presOf" srcId="{746C0B8E-7561-43A6-8B40-572202CD9827}" destId="{5150B091-061B-42F1-A0C0-A8AB1978E925}" srcOrd="0" destOrd="0" presId="urn:microsoft.com/office/officeart/2005/8/layout/process5"/>
    <dgm:cxn modelId="{8AD53F0B-E9C8-4A95-9204-744602BF82E3}" type="presOf" srcId="{52D8C1A6-A3DA-4760-B4E1-89332B257AD0}" destId="{1E49E927-90DB-4615-AD20-F1A487C88AF0}" srcOrd="0" destOrd="0" presId="urn:microsoft.com/office/officeart/2005/8/layout/process5"/>
    <dgm:cxn modelId="{B09C852E-26B5-4D41-8913-7C7367F14FEF}" type="presOf" srcId="{568B744E-3B37-4A42-9122-10396CF9B985}" destId="{D439D9B7-6AD5-49EA-B55F-B5B0DC578068}" srcOrd="0" destOrd="0" presId="urn:microsoft.com/office/officeart/2005/8/layout/process5"/>
    <dgm:cxn modelId="{0DA9D77A-1E82-4C28-B4D7-91C82D3AEB43}" srcId="{160838C9-8C6F-4A33-8DD8-1B92F1553202}" destId="{A8B17130-3374-441A-9411-C406A2E55D94}" srcOrd="5" destOrd="0" parTransId="{8334A408-5B83-463F-A241-F93E46E8D272}" sibTransId="{C005DB99-788A-427D-B7B8-00BB57F0C4C3}"/>
    <dgm:cxn modelId="{07D67698-873D-404C-AABD-4BBF877C782C}" type="presOf" srcId="{42A5B7C5-E74C-43BF-9F5E-F98DDC992A5D}" destId="{32A68F57-BC41-4B87-B70A-B7D51F036E9E}" srcOrd="0" destOrd="0" presId="urn:microsoft.com/office/officeart/2005/8/layout/process5"/>
    <dgm:cxn modelId="{953D640A-C45A-4413-8208-C6087798D30A}" srcId="{160838C9-8C6F-4A33-8DD8-1B92F1553202}" destId="{D95A56D7-FAF3-44CD-A80F-61BE02595E8D}" srcOrd="9" destOrd="0" parTransId="{73E7B29E-C3E9-40F4-AA7E-5FB34AD7C84F}" sibTransId="{5129839A-D76E-4684-9433-1A2984C95B71}"/>
    <dgm:cxn modelId="{DBF97707-51A7-4D9E-8701-E8F30671CC24}" type="presOf" srcId="{6954A161-2331-4E87-82BB-3D6028E5A27C}" destId="{558F0049-3657-4DFE-A45C-F30CDCA3551A}" srcOrd="1" destOrd="0" presId="urn:microsoft.com/office/officeart/2005/8/layout/process5"/>
    <dgm:cxn modelId="{D9A83DBE-A6AC-480F-84A3-43F450C061C0}" type="presOf" srcId="{A50152B6-E924-416D-AE44-B61970873F0E}" destId="{C54B0EF1-DD0F-4A54-95A3-1DAD184FC1FD}" srcOrd="0" destOrd="0" presId="urn:microsoft.com/office/officeart/2005/8/layout/process5"/>
    <dgm:cxn modelId="{34179EB6-B219-4ECE-9830-D4A79569EF21}" type="presOf" srcId="{D95A56D7-FAF3-44CD-A80F-61BE02595E8D}" destId="{7C13468C-877E-4487-9307-4B6C1D0FA6A4}" srcOrd="0" destOrd="0" presId="urn:microsoft.com/office/officeart/2005/8/layout/process5"/>
    <dgm:cxn modelId="{AA1C4CA4-1B65-4F3B-B940-F19661E46FF1}" type="presOf" srcId="{5D205A40-C736-48BD-A572-0DEE3253C9D1}" destId="{027F1F09-F9A9-4361-A99B-F4FA2C8F57D1}" srcOrd="0" destOrd="0" presId="urn:microsoft.com/office/officeart/2005/8/layout/process5"/>
    <dgm:cxn modelId="{B7FF5446-F77D-4CE9-B58B-C82AB03D31BA}" type="presOf" srcId="{A8B17130-3374-441A-9411-C406A2E55D94}" destId="{CA5C7075-FEFA-4C5F-93F6-FC04CA8F93D3}" srcOrd="0" destOrd="0" presId="urn:microsoft.com/office/officeart/2005/8/layout/process5"/>
    <dgm:cxn modelId="{23E42661-06E1-407C-A62B-B3BA72A4BA48}" srcId="{160838C9-8C6F-4A33-8DD8-1B92F1553202}" destId="{5D205A40-C736-48BD-A572-0DEE3253C9D1}" srcOrd="8" destOrd="0" parTransId="{D51F53C9-87DC-4CB2-8AFA-10FDB77C0A22}" sibTransId="{6954A161-2331-4E87-82BB-3D6028E5A27C}"/>
    <dgm:cxn modelId="{C551189F-2166-494B-B67A-DE8F1335B218}" type="presOf" srcId="{21B55500-C094-4D60-8CDC-691EDEA391A2}" destId="{87F52EDD-2CF9-4982-936F-2A4D2431ABB8}" srcOrd="0" destOrd="0" presId="urn:microsoft.com/office/officeart/2005/8/layout/process5"/>
    <dgm:cxn modelId="{80C70AB4-AE92-4DA7-A427-E47D3CABA309}" type="presOf" srcId="{DA876D6C-0B77-4BA1-B8AC-D9B43FCEB901}" destId="{975651CC-B833-49DA-883E-034B50178E3B}" srcOrd="1" destOrd="0" presId="urn:microsoft.com/office/officeart/2005/8/layout/process5"/>
    <dgm:cxn modelId="{5DD7AA3E-49FD-4EEB-BEE0-B1CEFA32E098}" type="presOf" srcId="{DA876D6C-0B77-4BA1-B8AC-D9B43FCEB901}" destId="{331B4BCF-0876-4D4A-B176-7D0C66E9D635}" srcOrd="0" destOrd="0" presId="urn:microsoft.com/office/officeart/2005/8/layout/process5"/>
    <dgm:cxn modelId="{9B492683-465B-421C-BA80-7F33713B22F7}" type="presOf" srcId="{534F9654-5A9C-4E8B-AB2D-1130102877E5}" destId="{9A464175-073A-4520-BFA1-7AD810F0913F}" srcOrd="0" destOrd="0" presId="urn:microsoft.com/office/officeart/2005/8/layout/process5"/>
    <dgm:cxn modelId="{3FD14CF3-B1B2-44BD-A768-CD1BFD6697F4}" type="presOf" srcId="{6954A161-2331-4E87-82BB-3D6028E5A27C}" destId="{EAEFBBC4-7F86-4D89-84B0-D82603A318EB}" srcOrd="0" destOrd="0" presId="urn:microsoft.com/office/officeart/2005/8/layout/process5"/>
    <dgm:cxn modelId="{94C352D5-E77A-4AA5-9280-AD9679C007A3}" type="presOf" srcId="{19D17325-23EC-444F-90BC-DF0263770F79}" destId="{AD36EAD1-79E6-48EA-83FF-939BC3D8B424}" srcOrd="1" destOrd="0" presId="urn:microsoft.com/office/officeart/2005/8/layout/process5"/>
    <dgm:cxn modelId="{C4B1F26A-30BB-4DD3-899E-AD0520AF2A81}" srcId="{160838C9-8C6F-4A33-8DD8-1B92F1553202}" destId="{76EBE7C8-7C7A-4871-B4AB-0BBABDE5DB4B}" srcOrd="15" destOrd="0" parTransId="{B813C55E-08CA-4A56-A0FF-ACEDB3BD84D3}" sibTransId="{CE51CD38-74E3-4EDE-9D03-2260B66D4141}"/>
    <dgm:cxn modelId="{C9F9FC81-D4ED-4F45-A173-058298471306}" srcId="{160838C9-8C6F-4A33-8DD8-1B92F1553202}" destId="{201202F7-A88F-4A4D-A301-562594B0FAEC}" srcOrd="1" destOrd="0" parTransId="{61A461FA-C241-49E0-AA8C-C86D1737B3BA}" sibTransId="{42A5B7C5-E74C-43BF-9F5E-F98DDC992A5D}"/>
    <dgm:cxn modelId="{52044746-6250-43DA-B13C-9109F1404BA8}" type="presOf" srcId="{19D17325-23EC-444F-90BC-DF0263770F79}" destId="{455E23DB-1961-4EE6-9689-C59DA4A889A3}" srcOrd="0" destOrd="0" presId="urn:microsoft.com/office/officeart/2005/8/layout/process5"/>
    <dgm:cxn modelId="{05BE1325-354B-417A-958E-10146E2195D9}" type="presOf" srcId="{201202F7-A88F-4A4D-A301-562594B0FAEC}" destId="{D63BD74F-29F4-44F8-8016-DF6830E0CF97}" srcOrd="0" destOrd="0" presId="urn:microsoft.com/office/officeart/2005/8/layout/process5"/>
    <dgm:cxn modelId="{73490A0D-0B34-4BF6-9B07-C1ADBA17EB2C}" type="presOf" srcId="{EEF57E65-9BA0-4C59-9AE7-80497FA5AEB0}" destId="{DF7FE95E-1812-41B7-8463-7E93B9739797}" srcOrd="0" destOrd="0" presId="urn:microsoft.com/office/officeart/2005/8/layout/process5"/>
    <dgm:cxn modelId="{8BCB0EB8-357E-458B-B337-ABD4F1C85986}" type="presOf" srcId="{56D7172F-2CA0-4A13-9104-CFADBC6E0AF7}" destId="{CFDD6880-802D-4FEC-AD7A-445B10440C69}" srcOrd="0" destOrd="0" presId="urn:microsoft.com/office/officeart/2005/8/layout/process5"/>
    <dgm:cxn modelId="{C08653DB-8111-45A2-90DA-49AA5AE40CAB}" type="presOf" srcId="{21B55500-C094-4D60-8CDC-691EDEA391A2}" destId="{9DF851E2-432F-463B-8807-2D669B214C1C}" srcOrd="1" destOrd="0" presId="urn:microsoft.com/office/officeart/2005/8/layout/process5"/>
    <dgm:cxn modelId="{A3B0FB3E-36D3-4EB4-A154-1994BFD65B87}" type="presOf" srcId="{C005DB99-788A-427D-B7B8-00BB57F0C4C3}" destId="{6C340262-44B4-45FB-8226-A16E87068C95}" srcOrd="1" destOrd="0" presId="urn:microsoft.com/office/officeart/2005/8/layout/process5"/>
    <dgm:cxn modelId="{7851FA1C-FE5E-4841-821E-90B75C12DC44}" type="presOf" srcId="{A50152B6-E924-416D-AE44-B61970873F0E}" destId="{C96D5298-DE00-4C10-B82B-01BA6344F110}" srcOrd="1" destOrd="0" presId="urn:microsoft.com/office/officeart/2005/8/layout/process5"/>
    <dgm:cxn modelId="{403AB956-5929-471B-93AE-62E5EADAD9C7}" type="presOf" srcId="{EF37AFF4-0D3D-436F-B5FC-91C5B5461028}" destId="{39B3D71E-31FF-444B-ADA8-C8C64C081F92}" srcOrd="0" destOrd="0" presId="urn:microsoft.com/office/officeart/2005/8/layout/process5"/>
    <dgm:cxn modelId="{33AAF9F1-2471-49F3-9B76-1856D9F940E5}" type="presParOf" srcId="{757A7FBF-233C-4E26-A5A1-F3511266EEB7}" destId="{9A464175-073A-4520-BFA1-7AD810F0913F}" srcOrd="0" destOrd="0" presId="urn:microsoft.com/office/officeart/2005/8/layout/process5"/>
    <dgm:cxn modelId="{21BFFF36-5C76-45BE-BF19-EAC593D0DAF4}" type="presParOf" srcId="{757A7FBF-233C-4E26-A5A1-F3511266EEB7}" destId="{FC71C9BB-42FB-4318-BFA3-328EFADD2391}" srcOrd="1" destOrd="0" presId="urn:microsoft.com/office/officeart/2005/8/layout/process5"/>
    <dgm:cxn modelId="{FA613B05-CACA-4629-9D10-5A2D8CE8CE89}" type="presParOf" srcId="{FC71C9BB-42FB-4318-BFA3-328EFADD2391}" destId="{B341389F-13DE-4E2C-9C1C-9714D41EAB68}" srcOrd="0" destOrd="0" presId="urn:microsoft.com/office/officeart/2005/8/layout/process5"/>
    <dgm:cxn modelId="{60E56D63-8AAE-4E06-AB62-8CFFEE6F3366}" type="presParOf" srcId="{757A7FBF-233C-4E26-A5A1-F3511266EEB7}" destId="{D63BD74F-29F4-44F8-8016-DF6830E0CF97}" srcOrd="2" destOrd="0" presId="urn:microsoft.com/office/officeart/2005/8/layout/process5"/>
    <dgm:cxn modelId="{DD733462-4DA7-44CE-8C5A-326055C443A9}" type="presParOf" srcId="{757A7FBF-233C-4E26-A5A1-F3511266EEB7}" destId="{32A68F57-BC41-4B87-B70A-B7D51F036E9E}" srcOrd="3" destOrd="0" presId="urn:microsoft.com/office/officeart/2005/8/layout/process5"/>
    <dgm:cxn modelId="{5E9DEDE1-45B8-4CE3-9426-37304ED9C0BB}" type="presParOf" srcId="{32A68F57-BC41-4B87-B70A-B7D51F036E9E}" destId="{C7AFFB53-744D-4DEF-A09B-CDA8F6754CA2}" srcOrd="0" destOrd="0" presId="urn:microsoft.com/office/officeart/2005/8/layout/process5"/>
    <dgm:cxn modelId="{97D7E020-EEA0-4EF3-85CE-842CC12C1891}" type="presParOf" srcId="{757A7FBF-233C-4E26-A5A1-F3511266EEB7}" destId="{D439D9B7-6AD5-49EA-B55F-B5B0DC578068}" srcOrd="4" destOrd="0" presId="urn:microsoft.com/office/officeart/2005/8/layout/process5"/>
    <dgm:cxn modelId="{B1DB00ED-BA86-4B30-B6B8-D2C2978D9200}" type="presParOf" srcId="{757A7FBF-233C-4E26-A5A1-F3511266EEB7}" destId="{416306B0-1636-4CD6-ABCB-988EC490E05B}" srcOrd="5" destOrd="0" presId="urn:microsoft.com/office/officeart/2005/8/layout/process5"/>
    <dgm:cxn modelId="{9A50E0DD-F47B-4C99-8AB9-662B19D7DCD6}" type="presParOf" srcId="{416306B0-1636-4CD6-ABCB-988EC490E05B}" destId="{0B2E850A-5FFD-45AF-B406-AE058D5D577E}" srcOrd="0" destOrd="0" presId="urn:microsoft.com/office/officeart/2005/8/layout/process5"/>
    <dgm:cxn modelId="{9175DBF4-C155-472F-BBEE-54F8E89DC2B6}" type="presParOf" srcId="{757A7FBF-233C-4E26-A5A1-F3511266EEB7}" destId="{BAACC458-CF4B-498B-BA50-B3A19808DD07}" srcOrd="6" destOrd="0" presId="urn:microsoft.com/office/officeart/2005/8/layout/process5"/>
    <dgm:cxn modelId="{9A8067FF-861D-4F3F-B19F-C1DB6E10D3E0}" type="presParOf" srcId="{757A7FBF-233C-4E26-A5A1-F3511266EEB7}" destId="{87F52EDD-2CF9-4982-936F-2A4D2431ABB8}" srcOrd="7" destOrd="0" presId="urn:microsoft.com/office/officeart/2005/8/layout/process5"/>
    <dgm:cxn modelId="{A5D0FDE6-6F26-4927-BDA7-53B77844F9F8}" type="presParOf" srcId="{87F52EDD-2CF9-4982-936F-2A4D2431ABB8}" destId="{9DF851E2-432F-463B-8807-2D669B214C1C}" srcOrd="0" destOrd="0" presId="urn:microsoft.com/office/officeart/2005/8/layout/process5"/>
    <dgm:cxn modelId="{84FB6CEC-076A-489F-9992-6F5575D1A85E}" type="presParOf" srcId="{757A7FBF-233C-4E26-A5A1-F3511266EEB7}" destId="{D91EC524-F5D3-4E7F-B345-11065EC25A19}" srcOrd="8" destOrd="0" presId="urn:microsoft.com/office/officeart/2005/8/layout/process5"/>
    <dgm:cxn modelId="{24BA1623-B17D-443B-89B0-6976437059E6}" type="presParOf" srcId="{757A7FBF-233C-4E26-A5A1-F3511266EEB7}" destId="{5150B091-061B-42F1-A0C0-A8AB1978E925}" srcOrd="9" destOrd="0" presId="urn:microsoft.com/office/officeart/2005/8/layout/process5"/>
    <dgm:cxn modelId="{ADD7CEAD-2996-4A55-AB4A-EFE6E07E4A3A}" type="presParOf" srcId="{5150B091-061B-42F1-A0C0-A8AB1978E925}" destId="{9F7BA42B-0461-4D90-B4DB-F64565368EB2}" srcOrd="0" destOrd="0" presId="urn:microsoft.com/office/officeart/2005/8/layout/process5"/>
    <dgm:cxn modelId="{6CF8943F-FD7A-4EA9-86DA-301338C79194}" type="presParOf" srcId="{757A7FBF-233C-4E26-A5A1-F3511266EEB7}" destId="{CA5C7075-FEFA-4C5F-93F6-FC04CA8F93D3}" srcOrd="10" destOrd="0" presId="urn:microsoft.com/office/officeart/2005/8/layout/process5"/>
    <dgm:cxn modelId="{A00E05DA-253F-4AAB-B792-2E1ADE026FAE}" type="presParOf" srcId="{757A7FBF-233C-4E26-A5A1-F3511266EEB7}" destId="{8BB31194-221F-43FA-A9DE-F0DC844A4652}" srcOrd="11" destOrd="0" presId="urn:microsoft.com/office/officeart/2005/8/layout/process5"/>
    <dgm:cxn modelId="{0CEA2E4A-DA68-4B2D-8675-97B3EE71A403}" type="presParOf" srcId="{8BB31194-221F-43FA-A9DE-F0DC844A4652}" destId="{6C340262-44B4-45FB-8226-A16E87068C95}" srcOrd="0" destOrd="0" presId="urn:microsoft.com/office/officeart/2005/8/layout/process5"/>
    <dgm:cxn modelId="{53A25BA8-2B3A-4B0D-BD18-087F201FB849}" type="presParOf" srcId="{757A7FBF-233C-4E26-A5A1-F3511266EEB7}" destId="{D88E0C36-CB27-4564-B458-9702B4E57D7A}" srcOrd="12" destOrd="0" presId="urn:microsoft.com/office/officeart/2005/8/layout/process5"/>
    <dgm:cxn modelId="{A2B7D44B-7128-4A89-8AF8-E79CC1342F65}" type="presParOf" srcId="{757A7FBF-233C-4E26-A5A1-F3511266EEB7}" destId="{C54B0EF1-DD0F-4A54-95A3-1DAD184FC1FD}" srcOrd="13" destOrd="0" presId="urn:microsoft.com/office/officeart/2005/8/layout/process5"/>
    <dgm:cxn modelId="{DD2BB9A5-2B01-4F72-8897-64FA34F5A638}" type="presParOf" srcId="{C54B0EF1-DD0F-4A54-95A3-1DAD184FC1FD}" destId="{C96D5298-DE00-4C10-B82B-01BA6344F110}" srcOrd="0" destOrd="0" presId="urn:microsoft.com/office/officeart/2005/8/layout/process5"/>
    <dgm:cxn modelId="{5FD7BF2F-E51A-4BA3-95D7-248EFC43AC25}" type="presParOf" srcId="{757A7FBF-233C-4E26-A5A1-F3511266EEB7}" destId="{39B3D71E-31FF-444B-ADA8-C8C64C081F92}" srcOrd="14" destOrd="0" presId="urn:microsoft.com/office/officeart/2005/8/layout/process5"/>
    <dgm:cxn modelId="{4BA4CB3B-85D2-48AE-AEB0-2A4E32267E8B}" type="presParOf" srcId="{757A7FBF-233C-4E26-A5A1-F3511266EEB7}" destId="{455E23DB-1961-4EE6-9689-C59DA4A889A3}" srcOrd="15" destOrd="0" presId="urn:microsoft.com/office/officeart/2005/8/layout/process5"/>
    <dgm:cxn modelId="{4E67D8CA-CBA4-4A38-A8E9-85AED592EE30}" type="presParOf" srcId="{455E23DB-1961-4EE6-9689-C59DA4A889A3}" destId="{AD36EAD1-79E6-48EA-83FF-939BC3D8B424}" srcOrd="0" destOrd="0" presId="urn:microsoft.com/office/officeart/2005/8/layout/process5"/>
    <dgm:cxn modelId="{9C4AA2E1-D6BB-4D9E-BFC7-0FF18BB50E68}" type="presParOf" srcId="{757A7FBF-233C-4E26-A5A1-F3511266EEB7}" destId="{027F1F09-F9A9-4361-A99B-F4FA2C8F57D1}" srcOrd="16" destOrd="0" presId="urn:microsoft.com/office/officeart/2005/8/layout/process5"/>
    <dgm:cxn modelId="{2A34EF50-6A05-4B63-8917-8A7C43D7059A}" type="presParOf" srcId="{757A7FBF-233C-4E26-A5A1-F3511266EEB7}" destId="{EAEFBBC4-7F86-4D89-84B0-D82603A318EB}" srcOrd="17" destOrd="0" presId="urn:microsoft.com/office/officeart/2005/8/layout/process5"/>
    <dgm:cxn modelId="{164D45E4-9155-4CD9-8D57-78BB8B184C98}" type="presParOf" srcId="{EAEFBBC4-7F86-4D89-84B0-D82603A318EB}" destId="{558F0049-3657-4DFE-A45C-F30CDCA3551A}" srcOrd="0" destOrd="0" presId="urn:microsoft.com/office/officeart/2005/8/layout/process5"/>
    <dgm:cxn modelId="{06C1837E-F6E9-470F-83C4-3494AC26735F}" type="presParOf" srcId="{757A7FBF-233C-4E26-A5A1-F3511266EEB7}" destId="{7C13468C-877E-4487-9307-4B6C1D0FA6A4}" srcOrd="18" destOrd="0" presId="urn:microsoft.com/office/officeart/2005/8/layout/process5"/>
    <dgm:cxn modelId="{B5D7081E-BAE6-4A18-86F3-38C6F5AE8A3E}" type="presParOf" srcId="{757A7FBF-233C-4E26-A5A1-F3511266EEB7}" destId="{C4E5C4FF-9348-4C51-946A-8F24001385D1}" srcOrd="19" destOrd="0" presId="urn:microsoft.com/office/officeart/2005/8/layout/process5"/>
    <dgm:cxn modelId="{07333F42-5B22-44AD-B5C2-A5AFC1CCF813}" type="presParOf" srcId="{C4E5C4FF-9348-4C51-946A-8F24001385D1}" destId="{F65CD78C-F300-41F3-8063-A182F83C030B}" srcOrd="0" destOrd="0" presId="urn:microsoft.com/office/officeart/2005/8/layout/process5"/>
    <dgm:cxn modelId="{CA95C976-16F3-437B-A884-72F7B42A6C7D}" type="presParOf" srcId="{757A7FBF-233C-4E26-A5A1-F3511266EEB7}" destId="{8034F224-A1D2-481E-9A54-1083D454725E}" srcOrd="20" destOrd="0" presId="urn:microsoft.com/office/officeart/2005/8/layout/process5"/>
    <dgm:cxn modelId="{2ED9895B-7C93-4E58-B087-ED349B6EE64F}" type="presParOf" srcId="{757A7FBF-233C-4E26-A5A1-F3511266EEB7}" destId="{331B4BCF-0876-4D4A-B176-7D0C66E9D635}" srcOrd="21" destOrd="0" presId="urn:microsoft.com/office/officeart/2005/8/layout/process5"/>
    <dgm:cxn modelId="{B7904F95-5804-47B5-802C-1148D98155F2}" type="presParOf" srcId="{331B4BCF-0876-4D4A-B176-7D0C66E9D635}" destId="{975651CC-B833-49DA-883E-034B50178E3B}" srcOrd="0" destOrd="0" presId="urn:microsoft.com/office/officeart/2005/8/layout/process5"/>
    <dgm:cxn modelId="{C255B6EF-4416-4F78-A696-2E9C4FA554DF}" type="presParOf" srcId="{757A7FBF-233C-4E26-A5A1-F3511266EEB7}" destId="{1E49E927-90DB-4615-AD20-F1A487C88AF0}" srcOrd="22" destOrd="0" presId="urn:microsoft.com/office/officeart/2005/8/layout/process5"/>
    <dgm:cxn modelId="{4C8B227A-A5F0-43FE-ABC5-DF47AD365299}" type="presParOf" srcId="{757A7FBF-233C-4E26-A5A1-F3511266EEB7}" destId="{0CA3D75E-2081-4A0B-B706-3A10CEA3811C}" srcOrd="23" destOrd="0" presId="urn:microsoft.com/office/officeart/2005/8/layout/process5"/>
    <dgm:cxn modelId="{B78FBEC1-515D-4E62-A2E7-1282BF5A79D1}" type="presParOf" srcId="{0CA3D75E-2081-4A0B-B706-3A10CEA3811C}" destId="{9AEB6AC4-625A-4752-9CBA-32FBE37F53A4}" srcOrd="0" destOrd="0" presId="urn:microsoft.com/office/officeart/2005/8/layout/process5"/>
    <dgm:cxn modelId="{FD28ABFC-BE36-45A0-9282-250863CC94B7}" type="presParOf" srcId="{757A7FBF-233C-4E26-A5A1-F3511266EEB7}" destId="{DF7FE95E-1812-41B7-8463-7E93B9739797}" srcOrd="24" destOrd="0" presId="urn:microsoft.com/office/officeart/2005/8/layout/process5"/>
    <dgm:cxn modelId="{7BB0A1B7-93E4-49EE-944B-4D6182D58729}" type="presParOf" srcId="{757A7FBF-233C-4E26-A5A1-F3511266EEB7}" destId="{FDE49AB1-7D6E-4473-B2D7-049717741F61}" srcOrd="25" destOrd="0" presId="urn:microsoft.com/office/officeart/2005/8/layout/process5"/>
    <dgm:cxn modelId="{E04BD497-B457-4F38-A3C1-AFD867B59AFB}" type="presParOf" srcId="{FDE49AB1-7D6E-4473-B2D7-049717741F61}" destId="{7FE37BA9-6F81-456A-9958-9956D2BD7222}" srcOrd="0" destOrd="0" presId="urn:microsoft.com/office/officeart/2005/8/layout/process5"/>
    <dgm:cxn modelId="{B67F40CA-A671-4060-8718-D94E7020FCCF}" type="presParOf" srcId="{757A7FBF-233C-4E26-A5A1-F3511266EEB7}" destId="{69305E59-2862-49C3-8E3A-D31ED3220DB2}" srcOrd="26" destOrd="0" presId="urn:microsoft.com/office/officeart/2005/8/layout/process5"/>
    <dgm:cxn modelId="{06594C9C-3438-4E68-804D-675E9C9281D0}" type="presParOf" srcId="{757A7FBF-233C-4E26-A5A1-F3511266EEB7}" destId="{288106F4-6C0E-41CE-B22F-54D70B7656D5}" srcOrd="27" destOrd="0" presId="urn:microsoft.com/office/officeart/2005/8/layout/process5"/>
    <dgm:cxn modelId="{FEB1CF8F-4548-4AE9-BCC1-55C6D66B8E86}" type="presParOf" srcId="{288106F4-6C0E-41CE-B22F-54D70B7656D5}" destId="{74C96D3F-5C72-4CC2-AA6D-33B93CB7B2FF}" srcOrd="0" destOrd="0" presId="urn:microsoft.com/office/officeart/2005/8/layout/process5"/>
    <dgm:cxn modelId="{8CE2408E-A886-4ADB-BA41-168C2C93D6BD}" type="presParOf" srcId="{757A7FBF-233C-4E26-A5A1-F3511266EEB7}" destId="{404DFEB6-A0BF-4D89-BCF9-4B7A5D21CF42}" srcOrd="28" destOrd="0" presId="urn:microsoft.com/office/officeart/2005/8/layout/process5"/>
    <dgm:cxn modelId="{E804AF6F-7C99-4735-A437-959B151EA726}" type="presParOf" srcId="{757A7FBF-233C-4E26-A5A1-F3511266EEB7}" destId="{CFDD6880-802D-4FEC-AD7A-445B10440C69}" srcOrd="29" destOrd="0" presId="urn:microsoft.com/office/officeart/2005/8/layout/process5"/>
    <dgm:cxn modelId="{8591FFAE-44B4-4372-9BF9-71DC8C410CF3}" type="presParOf" srcId="{CFDD6880-802D-4FEC-AD7A-445B10440C69}" destId="{BA0C4795-6C79-4B4D-BFFD-89F2890C568B}" srcOrd="0" destOrd="0" presId="urn:microsoft.com/office/officeart/2005/8/layout/process5"/>
    <dgm:cxn modelId="{B2277957-228E-4B04-844D-DDCB026616CF}" type="presParOf" srcId="{757A7FBF-233C-4E26-A5A1-F3511266EEB7}" destId="{E9589D86-5F79-415A-A038-AF365B671A13}" srcOrd="30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64175-073A-4520-BFA1-7AD810F0913F}">
      <dsp:nvSpPr>
        <dsp:cNvPr id="0" name=""/>
        <dsp:cNvSpPr/>
      </dsp:nvSpPr>
      <dsp:spPr>
        <a:xfrm>
          <a:off x="127462" y="19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입주민 동의 및 교체 여부 결의</a:t>
          </a:r>
          <a:endParaRPr lang="ko-KR" altLang="en-US" sz="1000" b="1" kern="1200" dirty="0"/>
        </a:p>
      </dsp:txBody>
      <dsp:txXfrm>
        <a:off x="145095" y="19600"/>
        <a:ext cx="968134" cy="566774"/>
      </dsp:txXfrm>
    </dsp:sp>
    <dsp:sp modelId="{FC71C9BB-42FB-4318-BFA3-328EFADD2391}">
      <dsp:nvSpPr>
        <dsp:cNvPr id="0" name=""/>
        <dsp:cNvSpPr/>
      </dsp:nvSpPr>
      <dsp:spPr>
        <a:xfrm>
          <a:off x="1219162" y="178565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1219162" y="228334"/>
        <a:ext cx="148904" cy="149305"/>
      </dsp:txXfrm>
    </dsp:sp>
    <dsp:sp modelId="{D63BD74F-29F4-44F8-8016-DF6830E0CF97}">
      <dsp:nvSpPr>
        <dsp:cNvPr id="0" name=""/>
        <dsp:cNvSpPr/>
      </dsp:nvSpPr>
      <dsp:spPr>
        <a:xfrm>
          <a:off x="1532223" y="19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감리업체 선정</a:t>
          </a:r>
          <a:r>
            <a:rPr lang="en-US" altLang="ko-KR" sz="1000" b="1" kern="1200" dirty="0" smtClean="0"/>
            <a:t>(</a:t>
          </a:r>
          <a:r>
            <a:rPr lang="ko-KR" altLang="en-US" sz="1000" b="1" kern="1200" dirty="0" smtClean="0"/>
            <a:t>선택</a:t>
          </a:r>
          <a:r>
            <a:rPr lang="en-US" altLang="ko-KR" sz="1000" b="1" kern="1200" dirty="0" smtClean="0"/>
            <a:t>)</a:t>
          </a:r>
          <a:endParaRPr lang="ko-KR" altLang="en-US" sz="1000" b="1" kern="1200" dirty="0"/>
        </a:p>
      </dsp:txBody>
      <dsp:txXfrm>
        <a:off x="1549856" y="19600"/>
        <a:ext cx="968134" cy="566774"/>
      </dsp:txXfrm>
    </dsp:sp>
    <dsp:sp modelId="{32A68F57-BC41-4B87-B70A-B7D51F036E9E}">
      <dsp:nvSpPr>
        <dsp:cNvPr id="0" name=""/>
        <dsp:cNvSpPr/>
      </dsp:nvSpPr>
      <dsp:spPr>
        <a:xfrm>
          <a:off x="2623923" y="178565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2623923" y="228334"/>
        <a:ext cx="148904" cy="149305"/>
      </dsp:txXfrm>
    </dsp:sp>
    <dsp:sp modelId="{D439D9B7-6AD5-49EA-B55F-B5B0DC578068}">
      <dsp:nvSpPr>
        <dsp:cNvPr id="0" name=""/>
        <dsp:cNvSpPr/>
      </dsp:nvSpPr>
      <dsp:spPr>
        <a:xfrm>
          <a:off x="2936984" y="19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교체범위 확정 및 시방서 작성</a:t>
          </a:r>
          <a:endParaRPr lang="ko-KR" altLang="en-US" sz="1000" b="1" kern="1200" dirty="0"/>
        </a:p>
      </dsp:txBody>
      <dsp:txXfrm>
        <a:off x="2954617" y="19600"/>
        <a:ext cx="968134" cy="566774"/>
      </dsp:txXfrm>
    </dsp:sp>
    <dsp:sp modelId="{416306B0-1636-4CD6-ABCB-988EC490E05B}">
      <dsp:nvSpPr>
        <dsp:cNvPr id="0" name=""/>
        <dsp:cNvSpPr/>
      </dsp:nvSpPr>
      <dsp:spPr>
        <a:xfrm>
          <a:off x="4028683" y="178565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4028683" y="228334"/>
        <a:ext cx="148904" cy="149305"/>
      </dsp:txXfrm>
    </dsp:sp>
    <dsp:sp modelId="{BAACC458-CF4B-498B-BA50-B3A19808DD07}">
      <dsp:nvSpPr>
        <dsp:cNvPr id="0" name=""/>
        <dsp:cNvSpPr/>
      </dsp:nvSpPr>
      <dsp:spPr>
        <a:xfrm>
          <a:off x="4341744" y="19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업체 입찰공고</a:t>
          </a:r>
          <a:endParaRPr lang="ko-KR" altLang="en-US" sz="1000" b="1" kern="1200" dirty="0"/>
        </a:p>
      </dsp:txBody>
      <dsp:txXfrm>
        <a:off x="4359377" y="19600"/>
        <a:ext cx="968134" cy="566774"/>
      </dsp:txXfrm>
    </dsp:sp>
    <dsp:sp modelId="{87F52EDD-2CF9-4982-936F-2A4D2431ABB8}">
      <dsp:nvSpPr>
        <dsp:cNvPr id="0" name=""/>
        <dsp:cNvSpPr/>
      </dsp:nvSpPr>
      <dsp:spPr>
        <a:xfrm rot="5400000">
          <a:off x="4737084" y="674245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-5400000">
        <a:off x="4768792" y="692306"/>
        <a:ext cx="149305" cy="148904"/>
      </dsp:txXfrm>
    </dsp:sp>
    <dsp:sp modelId="{D91EC524-F5D3-4E7F-B345-11065EC25A19}">
      <dsp:nvSpPr>
        <dsp:cNvPr id="0" name=""/>
        <dsp:cNvSpPr/>
      </dsp:nvSpPr>
      <dsp:spPr>
        <a:xfrm>
          <a:off x="4341744" y="10053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현장설명회</a:t>
          </a:r>
          <a:endParaRPr lang="ko-KR" altLang="en-US" sz="1000" b="1" kern="1200" dirty="0"/>
        </a:p>
      </dsp:txBody>
      <dsp:txXfrm>
        <a:off x="4359377" y="1023000"/>
        <a:ext cx="968134" cy="566774"/>
      </dsp:txXfrm>
    </dsp:sp>
    <dsp:sp modelId="{5150B091-061B-42F1-A0C0-A8AB1978E925}">
      <dsp:nvSpPr>
        <dsp:cNvPr id="0" name=""/>
        <dsp:cNvSpPr/>
      </dsp:nvSpPr>
      <dsp:spPr>
        <a:xfrm rot="10800000">
          <a:off x="4040724" y="11819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4104540" y="1231735"/>
        <a:ext cx="148904" cy="149305"/>
      </dsp:txXfrm>
    </dsp:sp>
    <dsp:sp modelId="{CA5C7075-FEFA-4C5F-93F6-FC04CA8F93D3}">
      <dsp:nvSpPr>
        <dsp:cNvPr id="0" name=""/>
        <dsp:cNvSpPr/>
      </dsp:nvSpPr>
      <dsp:spPr>
        <a:xfrm>
          <a:off x="2936984" y="10053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업체 선정</a:t>
          </a:r>
          <a:endParaRPr lang="ko-KR" altLang="en-US" sz="1000" b="1" kern="1200" dirty="0"/>
        </a:p>
      </dsp:txBody>
      <dsp:txXfrm>
        <a:off x="2954617" y="1023000"/>
        <a:ext cx="968134" cy="566774"/>
      </dsp:txXfrm>
    </dsp:sp>
    <dsp:sp modelId="{8BB31194-221F-43FA-A9DE-F0DC844A4652}">
      <dsp:nvSpPr>
        <dsp:cNvPr id="0" name=""/>
        <dsp:cNvSpPr/>
      </dsp:nvSpPr>
      <dsp:spPr>
        <a:xfrm rot="10800000">
          <a:off x="2635963" y="11819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2699779" y="1231735"/>
        <a:ext cx="148904" cy="149305"/>
      </dsp:txXfrm>
    </dsp:sp>
    <dsp:sp modelId="{D88E0C36-CB27-4564-B458-9702B4E57D7A}">
      <dsp:nvSpPr>
        <dsp:cNvPr id="0" name=""/>
        <dsp:cNvSpPr/>
      </dsp:nvSpPr>
      <dsp:spPr>
        <a:xfrm>
          <a:off x="1532223" y="10053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업체 </a:t>
          </a:r>
          <a:r>
            <a:rPr lang="ko-KR" altLang="en-US" sz="1000" b="1" kern="1200" dirty="0" err="1" smtClean="0"/>
            <a:t>현장실측</a:t>
          </a:r>
          <a:r>
            <a:rPr lang="ko-KR" altLang="en-US" sz="1000" b="1" kern="1200" dirty="0" smtClean="0"/>
            <a:t> 및 </a:t>
          </a:r>
          <a:r>
            <a:rPr lang="ko-KR" altLang="en-US" sz="1000" b="1" kern="1200" dirty="0" err="1" smtClean="0"/>
            <a:t>도면작성</a:t>
          </a:r>
          <a:endParaRPr lang="ko-KR" altLang="en-US" sz="1000" b="1" kern="1200" dirty="0"/>
        </a:p>
      </dsp:txBody>
      <dsp:txXfrm>
        <a:off x="1549856" y="1023000"/>
        <a:ext cx="968134" cy="566774"/>
      </dsp:txXfrm>
    </dsp:sp>
    <dsp:sp modelId="{C54B0EF1-DD0F-4A54-95A3-1DAD184FC1FD}">
      <dsp:nvSpPr>
        <dsp:cNvPr id="0" name=""/>
        <dsp:cNvSpPr/>
      </dsp:nvSpPr>
      <dsp:spPr>
        <a:xfrm rot="10800000">
          <a:off x="1231203" y="11819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1295019" y="1231735"/>
        <a:ext cx="148904" cy="149305"/>
      </dsp:txXfrm>
    </dsp:sp>
    <dsp:sp modelId="{39B3D71E-31FF-444B-ADA8-C8C64C081F92}">
      <dsp:nvSpPr>
        <dsp:cNvPr id="0" name=""/>
        <dsp:cNvSpPr/>
      </dsp:nvSpPr>
      <dsp:spPr>
        <a:xfrm>
          <a:off x="127462" y="1005367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도면 승인 및   </a:t>
          </a:r>
          <a:r>
            <a:rPr lang="ko-KR" altLang="en-US" sz="1000" b="1" kern="1200" dirty="0" err="1" smtClean="0"/>
            <a:t>착수회의</a:t>
          </a:r>
          <a:endParaRPr lang="ko-KR" altLang="en-US" sz="1000" b="1" kern="1200" dirty="0"/>
        </a:p>
      </dsp:txBody>
      <dsp:txXfrm>
        <a:off x="145095" y="1023000"/>
        <a:ext cx="968134" cy="566774"/>
      </dsp:txXfrm>
    </dsp:sp>
    <dsp:sp modelId="{455E23DB-1961-4EE6-9689-C59DA4A889A3}">
      <dsp:nvSpPr>
        <dsp:cNvPr id="0" name=""/>
        <dsp:cNvSpPr/>
      </dsp:nvSpPr>
      <dsp:spPr>
        <a:xfrm rot="5400000">
          <a:off x="522802" y="1677645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-5400000">
        <a:off x="554510" y="1695706"/>
        <a:ext cx="149305" cy="148904"/>
      </dsp:txXfrm>
    </dsp:sp>
    <dsp:sp modelId="{027F1F09-F9A9-4361-A99B-F4FA2C8F57D1}">
      <dsp:nvSpPr>
        <dsp:cNvPr id="0" name=""/>
        <dsp:cNvSpPr/>
      </dsp:nvSpPr>
      <dsp:spPr>
        <a:xfrm>
          <a:off x="127462" y="20087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제품 제작</a:t>
          </a:r>
          <a:endParaRPr lang="ko-KR" altLang="en-US" sz="1000" b="1" kern="1200" dirty="0"/>
        </a:p>
      </dsp:txBody>
      <dsp:txXfrm>
        <a:off x="145095" y="2026401"/>
        <a:ext cx="968134" cy="566774"/>
      </dsp:txXfrm>
    </dsp:sp>
    <dsp:sp modelId="{EAEFBBC4-7F86-4D89-84B0-D82603A318EB}">
      <dsp:nvSpPr>
        <dsp:cNvPr id="0" name=""/>
        <dsp:cNvSpPr/>
      </dsp:nvSpPr>
      <dsp:spPr>
        <a:xfrm>
          <a:off x="1219162" y="21853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1219162" y="2235135"/>
        <a:ext cx="148904" cy="149305"/>
      </dsp:txXfrm>
    </dsp:sp>
    <dsp:sp modelId="{7C13468C-877E-4487-9307-4B6C1D0FA6A4}">
      <dsp:nvSpPr>
        <dsp:cNvPr id="0" name=""/>
        <dsp:cNvSpPr/>
      </dsp:nvSpPr>
      <dsp:spPr>
        <a:xfrm>
          <a:off x="1532223" y="20087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err="1" smtClean="0"/>
            <a:t>공장검수</a:t>
          </a:r>
          <a:endParaRPr lang="ko-KR" altLang="en-US" sz="1000" b="1" kern="1200" dirty="0"/>
        </a:p>
      </dsp:txBody>
      <dsp:txXfrm>
        <a:off x="1549856" y="2026401"/>
        <a:ext cx="968134" cy="566774"/>
      </dsp:txXfrm>
    </dsp:sp>
    <dsp:sp modelId="{C4E5C4FF-9348-4C51-946A-8F24001385D1}">
      <dsp:nvSpPr>
        <dsp:cNvPr id="0" name=""/>
        <dsp:cNvSpPr/>
      </dsp:nvSpPr>
      <dsp:spPr>
        <a:xfrm>
          <a:off x="2623923" y="21853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2623923" y="2235135"/>
        <a:ext cx="148904" cy="149305"/>
      </dsp:txXfrm>
    </dsp:sp>
    <dsp:sp modelId="{8034F224-A1D2-481E-9A54-1083D454725E}">
      <dsp:nvSpPr>
        <dsp:cNvPr id="0" name=""/>
        <dsp:cNvSpPr/>
      </dsp:nvSpPr>
      <dsp:spPr>
        <a:xfrm>
          <a:off x="2936984" y="20087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승강기 철거   </a:t>
          </a:r>
          <a:r>
            <a:rPr lang="en-US" altLang="ko-KR" sz="1000" b="1" kern="1200" dirty="0" smtClean="0"/>
            <a:t>(</a:t>
          </a:r>
          <a:r>
            <a:rPr lang="ko-KR" altLang="en-US" sz="1000" b="1" kern="1200" dirty="0" smtClean="0"/>
            <a:t>착공</a:t>
          </a:r>
          <a:r>
            <a:rPr lang="en-US" altLang="ko-KR" sz="1000" b="1" kern="1200" dirty="0" smtClean="0"/>
            <a:t>)</a:t>
          </a:r>
          <a:endParaRPr lang="ko-KR" altLang="en-US" sz="1000" b="1" kern="1200" dirty="0"/>
        </a:p>
      </dsp:txBody>
      <dsp:txXfrm>
        <a:off x="2954617" y="2026401"/>
        <a:ext cx="968134" cy="566774"/>
      </dsp:txXfrm>
    </dsp:sp>
    <dsp:sp modelId="{331B4BCF-0876-4D4A-B176-7D0C66E9D635}">
      <dsp:nvSpPr>
        <dsp:cNvPr id="0" name=""/>
        <dsp:cNvSpPr/>
      </dsp:nvSpPr>
      <dsp:spPr>
        <a:xfrm>
          <a:off x="4028683" y="218536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>
        <a:off x="4028683" y="2235135"/>
        <a:ext cx="148904" cy="149305"/>
      </dsp:txXfrm>
    </dsp:sp>
    <dsp:sp modelId="{1E49E927-90DB-4615-AD20-F1A487C88AF0}">
      <dsp:nvSpPr>
        <dsp:cNvPr id="0" name=""/>
        <dsp:cNvSpPr/>
      </dsp:nvSpPr>
      <dsp:spPr>
        <a:xfrm>
          <a:off x="4341744" y="20087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자재 반입</a:t>
          </a:r>
          <a:endParaRPr lang="ko-KR" altLang="en-US" sz="1000" b="1" kern="1200" dirty="0"/>
        </a:p>
      </dsp:txBody>
      <dsp:txXfrm>
        <a:off x="4359377" y="2026401"/>
        <a:ext cx="968134" cy="566774"/>
      </dsp:txXfrm>
    </dsp:sp>
    <dsp:sp modelId="{0CA3D75E-2081-4A0B-B706-3A10CEA3811C}">
      <dsp:nvSpPr>
        <dsp:cNvPr id="0" name=""/>
        <dsp:cNvSpPr/>
      </dsp:nvSpPr>
      <dsp:spPr>
        <a:xfrm rot="5400000">
          <a:off x="4737084" y="2681046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-5400000">
        <a:off x="4768792" y="2699107"/>
        <a:ext cx="149305" cy="148904"/>
      </dsp:txXfrm>
    </dsp:sp>
    <dsp:sp modelId="{DF7FE95E-1812-41B7-8463-7E93B9739797}">
      <dsp:nvSpPr>
        <dsp:cNvPr id="0" name=""/>
        <dsp:cNvSpPr/>
      </dsp:nvSpPr>
      <dsp:spPr>
        <a:xfrm>
          <a:off x="4341744" y="30121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smtClean="0"/>
            <a:t>시공</a:t>
          </a:r>
          <a:r>
            <a:rPr lang="en-US" altLang="ko-KR" sz="1000" b="1" kern="1200" dirty="0" smtClean="0"/>
            <a:t>(</a:t>
          </a:r>
          <a:r>
            <a:rPr lang="ko-KR" altLang="en-US" sz="1000" b="1" kern="1200" dirty="0" smtClean="0"/>
            <a:t>설치</a:t>
          </a:r>
          <a:r>
            <a:rPr lang="en-US" altLang="ko-KR" sz="1000" b="1" kern="1200" dirty="0" smtClean="0"/>
            <a:t>)</a:t>
          </a:r>
          <a:endParaRPr lang="ko-KR" altLang="en-US" sz="1000" b="1" kern="1200" dirty="0"/>
        </a:p>
      </dsp:txBody>
      <dsp:txXfrm>
        <a:off x="4359377" y="3029801"/>
        <a:ext cx="968134" cy="566774"/>
      </dsp:txXfrm>
    </dsp:sp>
    <dsp:sp modelId="{FDE49AB1-7D6E-4473-B2D7-049717741F61}">
      <dsp:nvSpPr>
        <dsp:cNvPr id="0" name=""/>
        <dsp:cNvSpPr/>
      </dsp:nvSpPr>
      <dsp:spPr>
        <a:xfrm rot="10800000">
          <a:off x="4040724" y="3188767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4104540" y="3238536"/>
        <a:ext cx="148904" cy="149305"/>
      </dsp:txXfrm>
    </dsp:sp>
    <dsp:sp modelId="{69305E59-2862-49C3-8E3A-D31ED3220DB2}">
      <dsp:nvSpPr>
        <dsp:cNvPr id="0" name=""/>
        <dsp:cNvSpPr/>
      </dsp:nvSpPr>
      <dsp:spPr>
        <a:xfrm>
          <a:off x="2936984" y="30121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err="1" smtClean="0"/>
            <a:t>법정검사</a:t>
          </a:r>
          <a:r>
            <a:rPr lang="ko-KR" altLang="en-US" sz="1000" b="1" kern="1200" dirty="0" smtClean="0"/>
            <a:t> 및    성능검사</a:t>
          </a:r>
          <a:r>
            <a:rPr lang="en-US" altLang="ko-KR" sz="1000" b="1" kern="1200" dirty="0" smtClean="0"/>
            <a:t>(</a:t>
          </a:r>
          <a:r>
            <a:rPr lang="ko-KR" altLang="en-US" sz="1000" b="1" kern="1200" dirty="0" smtClean="0"/>
            <a:t>선택</a:t>
          </a:r>
          <a:r>
            <a:rPr lang="en-US" altLang="ko-KR" sz="1000" b="1" kern="1200" dirty="0" smtClean="0"/>
            <a:t>)</a:t>
          </a:r>
          <a:endParaRPr lang="ko-KR" altLang="en-US" sz="1000" b="1" kern="1200" dirty="0"/>
        </a:p>
      </dsp:txBody>
      <dsp:txXfrm>
        <a:off x="2954617" y="3029801"/>
        <a:ext cx="968134" cy="566774"/>
      </dsp:txXfrm>
    </dsp:sp>
    <dsp:sp modelId="{288106F4-6C0E-41CE-B22F-54D70B7656D5}">
      <dsp:nvSpPr>
        <dsp:cNvPr id="0" name=""/>
        <dsp:cNvSpPr/>
      </dsp:nvSpPr>
      <dsp:spPr>
        <a:xfrm rot="10800000">
          <a:off x="2635963" y="3188767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2699779" y="3238536"/>
        <a:ext cx="148904" cy="149305"/>
      </dsp:txXfrm>
    </dsp:sp>
    <dsp:sp modelId="{404DFEB6-A0BF-4D89-BCF9-4B7A5D21CF42}">
      <dsp:nvSpPr>
        <dsp:cNvPr id="0" name=""/>
        <dsp:cNvSpPr/>
      </dsp:nvSpPr>
      <dsp:spPr>
        <a:xfrm>
          <a:off x="1532223" y="30121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err="1" smtClean="0"/>
            <a:t>미비사항</a:t>
          </a:r>
          <a:r>
            <a:rPr lang="ko-KR" altLang="en-US" sz="1000" b="1" kern="1200" dirty="0" smtClean="0"/>
            <a:t> 보완</a:t>
          </a:r>
          <a:endParaRPr lang="ko-KR" altLang="en-US" sz="1000" b="1" kern="1200" dirty="0"/>
        </a:p>
      </dsp:txBody>
      <dsp:txXfrm>
        <a:off x="1549856" y="3029801"/>
        <a:ext cx="968134" cy="566774"/>
      </dsp:txXfrm>
    </dsp:sp>
    <dsp:sp modelId="{CFDD6880-802D-4FEC-AD7A-445B10440C69}">
      <dsp:nvSpPr>
        <dsp:cNvPr id="0" name=""/>
        <dsp:cNvSpPr/>
      </dsp:nvSpPr>
      <dsp:spPr>
        <a:xfrm rot="10800000">
          <a:off x="1231203" y="3188767"/>
          <a:ext cx="212720" cy="2488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b="1" kern="1200"/>
        </a:p>
      </dsp:txBody>
      <dsp:txXfrm rot="10800000">
        <a:off x="1295019" y="3238536"/>
        <a:ext cx="148904" cy="149305"/>
      </dsp:txXfrm>
    </dsp:sp>
    <dsp:sp modelId="{E9589D86-5F79-415A-A038-AF365B671A13}">
      <dsp:nvSpPr>
        <dsp:cNvPr id="0" name=""/>
        <dsp:cNvSpPr/>
      </dsp:nvSpPr>
      <dsp:spPr>
        <a:xfrm>
          <a:off x="127462" y="3012168"/>
          <a:ext cx="1003400" cy="602040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b="1" kern="1200" dirty="0" err="1" smtClean="0"/>
            <a:t>고객인도</a:t>
          </a:r>
          <a:endParaRPr lang="ko-KR" altLang="en-US" sz="1000" b="1" kern="1200" dirty="0"/>
        </a:p>
      </dsp:txBody>
      <dsp:txXfrm>
        <a:off x="145095" y="3029801"/>
        <a:ext cx="968134" cy="5667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C033B-DA66-4D23-BE61-A55110DBD994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25A51-1C0F-4ACC-A67D-04228EFCCE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924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375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D2741-BEB6-4ACF-A3EF-16385C02AECF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7388" y="4811713"/>
            <a:ext cx="5492750" cy="3937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375" y="9496425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F1C93-E48A-4E4B-AF80-F4A75D29B9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168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105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64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574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593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88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85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59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945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544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718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311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850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66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325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527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720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6038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854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974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29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04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819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4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3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912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7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81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41984-6F2D-4049-A45A-5C9D54706D37}" type="slidenum">
              <a:rPr lang="ko-KR" altLang="en-US" smtClean="0">
                <a:solidFill>
                  <a:prstClr val="black"/>
                </a:solidFill>
              </a:rPr>
              <a:pPr/>
              <a:t>11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5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4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39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1289" cy="514349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613795" y="411510"/>
            <a:ext cx="799899" cy="430887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2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목 차</a:t>
            </a:r>
            <a:endParaRPr lang="ko-KR" altLang="en-US" sz="28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41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1"/>
            <a:ext cx="9141289" cy="5143499"/>
          </a:xfrm>
          <a:prstGeom prst="rect">
            <a:avLst/>
          </a:prstGeom>
        </p:spPr>
      </p:pic>
      <p:grpSp>
        <p:nvGrpSpPr>
          <p:cNvPr id="9" name="그룹 8"/>
          <p:cNvGrpSpPr/>
          <p:nvPr userDrawn="1"/>
        </p:nvGrpSpPr>
        <p:grpSpPr>
          <a:xfrm>
            <a:off x="645455" y="1275606"/>
            <a:ext cx="7853091" cy="782571"/>
            <a:chOff x="645455" y="1717816"/>
            <a:chExt cx="7853091" cy="782571"/>
          </a:xfrm>
        </p:grpSpPr>
        <p:sp>
          <p:nvSpPr>
            <p:cNvPr id="6" name="모서리가 둥근 직사각형 5"/>
            <p:cNvSpPr/>
            <p:nvPr userDrawn="1"/>
          </p:nvSpPr>
          <p:spPr>
            <a:xfrm>
              <a:off x="645455" y="1717816"/>
              <a:ext cx="7853091" cy="782571"/>
            </a:xfrm>
            <a:prstGeom prst="roundRect">
              <a:avLst>
                <a:gd name="adj" fmla="val 50000"/>
              </a:avLst>
            </a:prstGeom>
            <a:solidFill>
              <a:srgbClr val="3D5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타원 6"/>
            <p:cNvSpPr/>
            <p:nvPr userDrawn="1"/>
          </p:nvSpPr>
          <p:spPr>
            <a:xfrm>
              <a:off x="750410" y="1818733"/>
              <a:ext cx="584846" cy="5848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/>
            <p:cNvSpPr/>
            <p:nvPr/>
          </p:nvSpPr>
          <p:spPr>
            <a:xfrm>
              <a:off x="755163" y="1826599"/>
              <a:ext cx="565004" cy="565003"/>
            </a:xfrm>
            <a:prstGeom prst="ellipse">
              <a:avLst/>
            </a:prstGeom>
            <a:gradFill flip="none" rotWithShape="1">
              <a:gsLst>
                <a:gs pos="52000">
                  <a:srgbClr val="1F3A6F"/>
                </a:gs>
                <a:gs pos="52000">
                  <a:srgbClr val="355383"/>
                </a:gs>
              </a:gsLst>
              <a:lin ang="2700000" scaled="1"/>
              <a:tileRect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736614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  <p:sp>
        <p:nvSpPr>
          <p:cNvPr id="5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138500" y="159312"/>
            <a:ext cx="724181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ko-KR" altLang="en-US" sz="1800" b="1" spc="-100" baseline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defRPr>
            </a:lvl1pPr>
          </a:lstStyle>
          <a:p>
            <a:pPr marL="0" lvl="0"/>
            <a:r>
              <a:rPr lang="ko-KR" altLang="en-US" smtClean="0"/>
              <a:t>슬라이드 제목을 입력하세요 </a:t>
            </a:r>
          </a:p>
        </p:txBody>
      </p:sp>
      <p:pic>
        <p:nvPicPr>
          <p:cNvPr id="7" name="그림 6" descr="E:\기관CI\[01] 시그니처 및 엠블럼\1-01_시그니처_좌우조합(기본형).pn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267494"/>
            <a:ext cx="1152128" cy="360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775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" y="0"/>
            <a:ext cx="914128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26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64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D664F-3487-4165-8EA8-72C6C40403AF}" type="datetimeFigureOut">
              <a:rPr lang="ko-KR" altLang="en-US" smtClean="0"/>
              <a:t>2022-10-12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2BC03-4AC7-4EDB-AB2F-CA61F28D4A2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모서리가 둥근 직사각형 10"/>
          <p:cNvSpPr/>
          <p:nvPr userDrawn="1"/>
        </p:nvSpPr>
        <p:spPr>
          <a:xfrm>
            <a:off x="-16793" y="-8882"/>
            <a:ext cx="9160794" cy="492400"/>
          </a:xfrm>
          <a:custGeom>
            <a:avLst/>
            <a:gdLst/>
            <a:ahLst/>
            <a:cxnLst/>
            <a:rect l="l" t="t" r="r" b="b"/>
            <a:pathLst>
              <a:path w="9160794" h="492400">
                <a:moveTo>
                  <a:pt x="0" y="0"/>
                </a:moveTo>
                <a:lnTo>
                  <a:pt x="9160794" y="0"/>
                </a:lnTo>
                <a:lnTo>
                  <a:pt x="9160794" y="62893"/>
                </a:lnTo>
                <a:lnTo>
                  <a:pt x="8044922" y="62696"/>
                </a:lnTo>
                <a:cubicBezTo>
                  <a:pt x="7936461" y="63820"/>
                  <a:pt x="7864896" y="59428"/>
                  <a:pt x="7799709" y="113084"/>
                </a:cubicBezTo>
                <a:cubicBezTo>
                  <a:pt x="7671394" y="184656"/>
                  <a:pt x="7759626" y="462976"/>
                  <a:pt x="7275035" y="492124"/>
                </a:cubicBezTo>
                <a:lnTo>
                  <a:pt x="0" y="4924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0" rIns="91368" bIns="4568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pattFill prst="dkDn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0" rIns="91368" bIns="4568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0651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/>
          <p:cNvCxnSpPr/>
          <p:nvPr userDrawn="1"/>
        </p:nvCxnSpPr>
        <p:spPr>
          <a:xfrm>
            <a:off x="912870" y="654108"/>
            <a:ext cx="8231131" cy="0"/>
          </a:xfrm>
          <a:prstGeom prst="line">
            <a:avLst/>
          </a:prstGeom>
          <a:ln w="25400">
            <a:solidFill>
              <a:srgbClr val="95B3D7">
                <a:alpha val="6980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4"/>
          <p:cNvSpPr>
            <a:spLocks noGrp="1"/>
          </p:cNvSpPr>
          <p:nvPr>
            <p:ph type="title"/>
          </p:nvPr>
        </p:nvSpPr>
        <p:spPr>
          <a:xfrm>
            <a:off x="971600" y="259984"/>
            <a:ext cx="7704856" cy="367550"/>
          </a:xfrm>
        </p:spPr>
        <p:txBody>
          <a:bodyPr>
            <a:normAutofit/>
          </a:bodyPr>
          <a:lstStyle>
            <a:lvl1pPr algn="r">
              <a:defRPr sz="150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0"/>
          </p:nvPr>
        </p:nvSpPr>
        <p:spPr>
          <a:xfrm>
            <a:off x="539751" y="897732"/>
            <a:ext cx="8208963" cy="167401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>
            <a:normAutofit/>
          </a:bodyPr>
          <a:lstStyle>
            <a:lvl1pPr>
              <a:buNone/>
              <a:defRPr sz="1500" b="1" i="0" baseline="0">
                <a:latin typeface="맑은 고딕" pitchFamily="50" charset="-127"/>
              </a:defRPr>
            </a:lvl1pPr>
            <a:lvl2pPr marL="200025" indent="0"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ko-KR" altLang="en-US" dirty="0"/>
          </a:p>
        </p:txBody>
      </p:sp>
      <p:sp>
        <p:nvSpPr>
          <p:cNvPr id="8" name="텍스트 개체 틀 6"/>
          <p:cNvSpPr>
            <a:spLocks noGrp="1"/>
          </p:cNvSpPr>
          <p:nvPr>
            <p:ph type="body" sz="quarter" idx="11"/>
          </p:nvPr>
        </p:nvSpPr>
        <p:spPr>
          <a:xfrm>
            <a:off x="539553" y="2733768"/>
            <a:ext cx="8208963" cy="1998222"/>
          </a:xfrm>
        </p:spPr>
        <p:txBody>
          <a:bodyPr>
            <a:normAutofit/>
          </a:bodyPr>
          <a:lstStyle>
            <a:lvl1pPr>
              <a:buNone/>
              <a:defRPr sz="1500" b="1" i="0" baseline="0">
                <a:latin typeface="맑은 고딕" pitchFamily="50" charset="-127"/>
              </a:defRPr>
            </a:lvl1pPr>
            <a:lvl2pPr marL="200025" indent="0"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ko-KR" altLang="en-US" dirty="0"/>
          </a:p>
        </p:txBody>
      </p:sp>
      <p:pic>
        <p:nvPicPr>
          <p:cNvPr id="90114" name="Picture 2" descr="C:\Users\user\Desktop\기본 CI 결합 jpg 양식\기본 CI 결합 jpg 양식\시그니처(좌우)-서브 국문 +영문 A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742" y="4860448"/>
            <a:ext cx="1691258" cy="28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기본 CI 결합 jpg 양식\CI_png_승안원 로고 - 배경이 투명한 것\CI 심볼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115596"/>
            <a:ext cx="877373" cy="53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97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862E3-C237-4174-BBBD-0B57B57FDDC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705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2" r:id="rId4"/>
    <p:sldLayoutId id="2147483664" r:id="rId5"/>
    <p:sldLayoutId id="2147483666" r:id="rId6"/>
    <p:sldLayoutId id="2147483667" r:id="rId7"/>
    <p:sldLayoutId id="2147483668" r:id="rId8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hma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5164" y="1337160"/>
            <a:ext cx="755367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3600" b="1" spc="-200" dirty="0" smtClean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승강기 교체공사</a:t>
            </a:r>
            <a:r>
              <a:rPr lang="ko-KR" altLang="en-US" sz="3600" b="1" spc="-200" dirty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 </a:t>
            </a:r>
            <a:r>
              <a:rPr lang="ko-KR" altLang="en-US" sz="3600" b="1" spc="-200" dirty="0" smtClean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방법 및 품질향상 방안</a:t>
            </a:r>
            <a:endParaRPr lang="ko-KR" altLang="en-US" sz="3600" b="1" spc="-200" dirty="0"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100000">
                    <a:srgbClr val="355383"/>
                  </a:gs>
                </a:gsLst>
                <a:lin ang="2700000" scaled="1"/>
              </a:gradFill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2987824" y="2139702"/>
            <a:ext cx="3024336" cy="428914"/>
          </a:xfrm>
          <a:prstGeom prst="roundRect">
            <a:avLst>
              <a:gd name="adj" fmla="val 50000"/>
            </a:avLst>
          </a:prstGeom>
          <a:solidFill>
            <a:srgbClr val="1F3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64800" rtlCol="0" anchor="ctr"/>
          <a:lstStyle/>
          <a:p>
            <a:pPr algn="ctr"/>
            <a:r>
              <a:rPr lang="en-US" altLang="ko-KR" sz="1400" dirty="0" smtClean="0">
                <a:gradFill>
                  <a:gsLst>
                    <a:gs pos="100000">
                      <a:schemeClr val="bg1"/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        </a:t>
            </a:r>
            <a:r>
              <a:rPr lang="ko-KR" altLang="en-US" sz="1400" spc="100" dirty="0" smtClean="0">
                <a:gradFill>
                  <a:gsLst>
                    <a:gs pos="100000">
                      <a:schemeClr val="bg1"/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공동주택의 승강기 교체</a:t>
            </a:r>
            <a:endParaRPr lang="ko-KR" altLang="en-US" sz="1400" spc="100" dirty="0">
              <a:gradFill>
                <a:gsLst>
                  <a:gs pos="100000">
                    <a:schemeClr val="bg1"/>
                  </a:gs>
                  <a:gs pos="100000">
                    <a:srgbClr val="355383"/>
                  </a:gs>
                </a:gsLst>
                <a:lin ang="2700000" scaled="1"/>
              </a:gradFill>
            </a:endParaRPr>
          </a:p>
        </p:txBody>
      </p:sp>
      <p:pic>
        <p:nvPicPr>
          <p:cNvPr id="6" name="그림 5" descr="E:\기관CI\[01] 시그니처 및 엠블럼\1-01_시그니처_좌우조합(기본형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7494"/>
            <a:ext cx="1944216" cy="45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1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승강기 교체공사에서 가장 중요한 부분으로 </a:t>
            </a:r>
            <a:r>
              <a:rPr lang="ko-KR" altLang="en-US" b="1" dirty="0" err="1" smtClean="0"/>
              <a:t>교체범위와</a:t>
            </a:r>
            <a:r>
              <a:rPr lang="ko-KR" altLang="en-US" b="1" dirty="0" smtClean="0"/>
              <a:t> 시방서 내용에 따라 승강기의 안전성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품질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가격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에 절대적인 영향을 주는 사항임</a:t>
            </a:r>
            <a:r>
              <a:rPr lang="en-US" altLang="ko-KR" b="1" dirty="0" smtClean="0"/>
              <a:t>.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교체범위 선정 시 주요 고려사항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     - </a:t>
            </a:r>
            <a:r>
              <a:rPr lang="ko-KR" altLang="en-US" b="1" dirty="0" smtClean="0"/>
              <a:t>승강기 안전관리법에 따른 </a:t>
            </a:r>
            <a:r>
              <a:rPr lang="ko-KR" altLang="en-US" b="1" dirty="0" err="1" smtClean="0"/>
              <a:t>적용사항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정밀안전검사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노후</a:t>
            </a:r>
            <a:r>
              <a:rPr lang="en-US" altLang="ko-KR" b="1" dirty="0"/>
              <a:t> </a:t>
            </a:r>
            <a:r>
              <a:rPr lang="ko-KR" altLang="en-US" b="1" dirty="0" smtClean="0"/>
              <a:t>및 </a:t>
            </a:r>
            <a:r>
              <a:rPr lang="ko-KR" altLang="en-US" b="1" dirty="0" err="1" smtClean="0"/>
              <a:t>고장발생</a:t>
            </a:r>
            <a:r>
              <a:rPr lang="ko-KR" altLang="en-US" b="1" dirty="0" smtClean="0"/>
              <a:t> 부품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교체 시 확장 및 증속 여부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건축 관련 사항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피트 파훼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잠 교체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기계실 변경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기타 옵션 부문</a:t>
            </a:r>
            <a:r>
              <a:rPr lang="en-US" altLang="ko-KR" b="1" dirty="0" smtClean="0"/>
              <a:t>(CCTV, </a:t>
            </a:r>
            <a:r>
              <a:rPr lang="ko-KR" altLang="en-US" b="1" dirty="0" smtClean="0"/>
              <a:t>에어컨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감시반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카 내 모니터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교체비용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장기수선충당금</a:t>
            </a:r>
            <a:r>
              <a:rPr lang="en-US" altLang="ko-KR" b="1" dirty="0" smtClean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6459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672846"/>
              </p:ext>
            </p:extLst>
          </p:nvPr>
        </p:nvGraphicFramePr>
        <p:xfrm>
          <a:off x="497715" y="2060798"/>
          <a:ext cx="501038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893">
                  <a:extLst>
                    <a:ext uri="{9D8B030D-6E8A-4147-A177-3AD203B41FA5}">
                      <a16:colId xmlns:a16="http://schemas.microsoft.com/office/drawing/2014/main" val="2679331313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71556687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8121210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23270593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836775305"/>
                    </a:ext>
                  </a:extLst>
                </a:gridCol>
              </a:tblGrid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No</a:t>
                      </a:r>
                      <a:endParaRPr lang="ko-KR" altLang="en-US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부품명</a:t>
                      </a:r>
                      <a:endParaRPr lang="ko-KR" altLang="en-US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교체</a:t>
                      </a:r>
                      <a:endParaRPr lang="ko-KR" altLang="en-US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재사용</a:t>
                      </a:r>
                      <a:endParaRPr lang="ko-KR" altLang="en-US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비고</a:t>
                      </a:r>
                      <a:endParaRPr lang="ko-KR" altLang="en-US" sz="12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105050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1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구동기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514798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2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제어반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333504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주행안내레일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가이드레일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조정 및 청소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03701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4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삼방틀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잠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덧씌우기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606704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5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카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02379"/>
                  </a:ext>
                </a:extLst>
              </a:tr>
              <a:tr h="19325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6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승강장문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0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7816387"/>
                  </a:ext>
                </a:extLst>
              </a:tr>
              <a:tr h="193252"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.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.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.</a:t>
                      </a:r>
                    </a:p>
                    <a:p>
                      <a:pPr algn="ctr" latinLnBrk="1"/>
                      <a:r>
                        <a:rPr lang="en-US" altLang="ko-KR" sz="1200" dirty="0" smtClean="0"/>
                        <a:t>.</a:t>
                      </a:r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88427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7544" y="1767612"/>
            <a:ext cx="20162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-</a:t>
            </a:r>
            <a:r>
              <a:rPr lang="ko-KR" altLang="en-US" dirty="0" smtClean="0"/>
              <a:t>교체범위 </a:t>
            </a:r>
            <a:r>
              <a:rPr lang="ko-KR" altLang="en-US" dirty="0" err="1" smtClean="0"/>
              <a:t>선정표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pic>
        <p:nvPicPr>
          <p:cNvPr id="12" name="Picture 38" descr="elevat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052" y="908050"/>
            <a:ext cx="1281324" cy="389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80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승강기 </a:t>
            </a:r>
            <a:r>
              <a:rPr lang="ko-KR" altLang="en-US" b="1" dirty="0" err="1" smtClean="0"/>
              <a:t>교체범위를</a:t>
            </a:r>
            <a:r>
              <a:rPr lang="ko-KR" altLang="en-US" b="1" dirty="0" smtClean="0"/>
              <a:t> 확정한 이후 승강기 교체공사 전반에 대한 모든 내용을 포괄하고 있는 </a:t>
            </a:r>
            <a:r>
              <a:rPr lang="ko-KR" altLang="en-US" b="1" dirty="0" err="1" smtClean="0"/>
              <a:t>시방서를</a:t>
            </a:r>
            <a:r>
              <a:rPr lang="ko-KR" altLang="en-US" b="1" dirty="0" smtClean="0"/>
              <a:t> 작성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하여야 함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업체 입찰 시 반드시 필요한 사항임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시방서 주요 포함 내용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     - </a:t>
            </a:r>
            <a:r>
              <a:rPr lang="ko-KR" altLang="en-US" b="1" dirty="0" smtClean="0"/>
              <a:t>적용 범위 등 일반사항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/>
              <a:t> </a:t>
            </a:r>
            <a:r>
              <a:rPr lang="ko-KR" altLang="en-US" b="1" dirty="0" smtClean="0"/>
              <a:t>공사계획 및 </a:t>
            </a:r>
            <a:r>
              <a:rPr lang="ko-KR" altLang="en-US" b="1" dirty="0" err="1" smtClean="0"/>
              <a:t>공사범위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/>
              <a:t> </a:t>
            </a:r>
            <a:r>
              <a:rPr lang="ko-KR" altLang="en-US" b="1" dirty="0" smtClean="0"/>
              <a:t>비용부담 및 공사 중 안전조치사항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 </a:t>
            </a:r>
            <a:r>
              <a:rPr lang="ko-KR" altLang="en-US" b="1" dirty="0" smtClean="0"/>
              <a:t>교체 승강기 관련사항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사양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관련 설계도서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공정표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착공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준공 서류 일체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품질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유지관리</a:t>
            </a:r>
            <a:r>
              <a:rPr lang="en-US" altLang="ko-KR" b="1" dirty="0" smtClean="0"/>
              <a:t>,</a:t>
            </a:r>
            <a:r>
              <a:rPr lang="ko-KR" altLang="en-US" b="1" dirty="0" err="1" smtClean="0"/>
              <a:t>부대공사</a:t>
            </a:r>
            <a:r>
              <a:rPr lang="ko-KR" altLang="en-US" b="1" dirty="0" smtClean="0"/>
              <a:t>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 </a:t>
            </a:r>
            <a:r>
              <a:rPr lang="ko-KR" altLang="en-US" b="1" dirty="0" smtClean="0"/>
              <a:t>설치 세부사항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주요 부품 및 안전장치 설치 사항</a:t>
            </a:r>
            <a:r>
              <a:rPr lang="en-US" altLang="ko-KR" b="1" dirty="0"/>
              <a:t> 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시공방법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 </a:t>
            </a:r>
            <a:r>
              <a:rPr lang="ko-KR" altLang="en-US" b="1" dirty="0" smtClean="0"/>
              <a:t>기타 특기사항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옵션사항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건축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전기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통신 공사 사항 등</a:t>
            </a:r>
            <a:r>
              <a:rPr lang="en-US" altLang="ko-KR" b="1" dirty="0" smtClean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3787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2067694"/>
            <a:ext cx="8064896" cy="227361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 교체공사  전반에 걸쳐 실제 철거 및 </a:t>
            </a:r>
            <a:r>
              <a:rPr lang="ko-KR" altLang="en-US" b="1" dirty="0" err="1" smtClean="0"/>
              <a:t>시공기간을</a:t>
            </a:r>
            <a:r>
              <a:rPr lang="ko-KR" altLang="en-US" b="1" dirty="0" smtClean="0"/>
              <a:t> 기준으로 역순으로 일정 결정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</a:t>
            </a:r>
            <a:r>
              <a:rPr lang="en-US" altLang="ko-KR" b="1" dirty="0"/>
              <a:t>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교체 결정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교체범위 확정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업체 선정</a:t>
            </a:r>
            <a:r>
              <a:rPr lang="en-US" altLang="ko-KR" b="1" dirty="0" smtClean="0"/>
              <a:t>,  </a:t>
            </a:r>
            <a:r>
              <a:rPr lang="ko-KR" altLang="en-US" b="1" dirty="0" smtClean="0"/>
              <a:t>제작기간 등을 감안하여 실제 승강기를 이용할 수 없는 기간을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  </a:t>
            </a:r>
            <a:r>
              <a:rPr lang="ko-KR" altLang="en-US" b="1" dirty="0" smtClean="0"/>
              <a:t>사전에 결정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실제 공사기간을 여름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겨울 등 계절적으로 힘든 시기 지양</a:t>
            </a:r>
            <a:r>
              <a:rPr lang="en-US" altLang="ko-KR" b="1" dirty="0" smtClean="0"/>
              <a:t>)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  - </a:t>
            </a:r>
            <a:r>
              <a:rPr lang="ko-KR" altLang="en-US" b="1" dirty="0"/>
              <a:t> </a:t>
            </a:r>
            <a:r>
              <a:rPr lang="ko-KR" altLang="en-US" b="1" dirty="0" smtClean="0"/>
              <a:t>공동주택의 설치된 승강기 전체 대수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병렬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단독 설치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고장발생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민원 등을 참조하여 </a:t>
            </a:r>
            <a:r>
              <a:rPr lang="ko-KR" altLang="en-US" b="1" dirty="0" err="1" smtClean="0"/>
              <a:t>차수별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공사대수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  </a:t>
            </a:r>
            <a:r>
              <a:rPr lang="ko-KR" altLang="en-US" b="1" dirty="0" smtClean="0"/>
              <a:t>사전 결정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예시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총 </a:t>
            </a:r>
            <a:r>
              <a:rPr lang="en-US" altLang="ko-KR" b="1" dirty="0" smtClean="0"/>
              <a:t>20</a:t>
            </a:r>
            <a:r>
              <a:rPr lang="ko-KR" altLang="en-US" b="1" dirty="0" smtClean="0"/>
              <a:t>대의 아파트의 경우 </a:t>
            </a:r>
            <a:r>
              <a:rPr lang="en-US" altLang="ko-KR" b="1" dirty="0" smtClean="0"/>
              <a:t>5</a:t>
            </a:r>
            <a:r>
              <a:rPr lang="ko-KR" altLang="en-US" b="1" dirty="0" smtClean="0"/>
              <a:t>대씩 총 </a:t>
            </a:r>
            <a:r>
              <a:rPr lang="en-US" altLang="ko-KR" b="1" dirty="0" smtClean="0"/>
              <a:t>4</a:t>
            </a:r>
            <a:r>
              <a:rPr lang="ko-KR" altLang="en-US" b="1" dirty="0" smtClean="0"/>
              <a:t>차에 걸쳐 교체</a:t>
            </a:r>
            <a:r>
              <a:rPr lang="en-US" altLang="ko-KR" b="1" dirty="0" smtClean="0"/>
              <a:t>) 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 승강기 외 부분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 </a:t>
            </a:r>
            <a:r>
              <a:rPr lang="ko-KR" altLang="en-US" b="1" dirty="0" err="1" smtClean="0"/>
              <a:t>건축사항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전기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통신 배선 사항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폐기물 처리 사항 등을 별도로 진행할지 일괄 </a:t>
            </a:r>
            <a:r>
              <a:rPr lang="ko-KR" altLang="en-US" b="1" dirty="0"/>
              <a:t>진</a:t>
            </a:r>
            <a:r>
              <a:rPr lang="ko-KR" altLang="en-US" b="1" dirty="0" smtClean="0"/>
              <a:t>행할지 결정</a:t>
            </a:r>
            <a:endParaRPr lang="en-US" altLang="ko-KR" b="1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767612"/>
            <a:ext cx="244827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&lt;</a:t>
            </a:r>
            <a:r>
              <a:rPr lang="ko-KR" altLang="en-US" smtClean="0"/>
              <a:t>공사계획 결정 시 참조사항</a:t>
            </a:r>
            <a:r>
              <a:rPr lang="en-US" altLang="ko-KR" smtClean="0"/>
              <a:t>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6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767612"/>
            <a:ext cx="20162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-</a:t>
            </a:r>
            <a:r>
              <a:rPr lang="ko-KR" altLang="en-US" dirty="0" smtClean="0"/>
              <a:t>공정표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2" y="2060044"/>
            <a:ext cx="582744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2067694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 승강기 교체공사 중 입주민 </a:t>
            </a:r>
            <a:r>
              <a:rPr lang="ko-KR" altLang="en-US" b="1" dirty="0" err="1" smtClean="0"/>
              <a:t>이동대책</a:t>
            </a:r>
            <a:r>
              <a:rPr lang="ko-KR" altLang="en-US" b="1" dirty="0" smtClean="0"/>
              <a:t> 마련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</a:t>
            </a:r>
            <a:r>
              <a:rPr lang="en-US" altLang="ko-KR" b="1" dirty="0"/>
              <a:t>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병렬 설치 시 라인당 </a:t>
            </a:r>
            <a:r>
              <a:rPr lang="en-US" altLang="ko-KR" b="1" dirty="0" smtClean="0"/>
              <a:t>1</a:t>
            </a:r>
            <a:r>
              <a:rPr lang="ko-KR" altLang="en-US" b="1" dirty="0" smtClean="0"/>
              <a:t>대씩 교체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  - </a:t>
            </a:r>
            <a:r>
              <a:rPr lang="ko-KR" altLang="en-US" b="1" dirty="0" smtClean="0"/>
              <a:t>단독 설치 시 현장상황에 적합한 </a:t>
            </a:r>
            <a:r>
              <a:rPr lang="ko-KR" altLang="en-US" b="1" dirty="0" err="1" smtClean="0"/>
              <a:t>이동대책</a:t>
            </a:r>
            <a:r>
              <a:rPr lang="ko-KR" altLang="en-US" b="1" dirty="0" smtClean="0"/>
              <a:t> 마련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 (</a:t>
            </a:r>
            <a:r>
              <a:rPr lang="ko-KR" altLang="en-US" b="1" dirty="0" smtClean="0"/>
              <a:t>예시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옥상 통로 설치 시 옥상 개방에 따른 추락 방지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야간 통행에 따른 조명 설치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단차</a:t>
            </a:r>
            <a:r>
              <a:rPr lang="ko-KR" altLang="en-US" b="1" dirty="0" smtClean="0"/>
              <a:t> 있을 시 발판    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  </a:t>
            </a:r>
            <a:r>
              <a:rPr lang="ko-KR" altLang="en-US" b="1" dirty="0" smtClean="0"/>
              <a:t>또는 계단 설치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바닥면</a:t>
            </a:r>
            <a:r>
              <a:rPr lang="ko-KR" altLang="en-US" b="1" dirty="0" smtClean="0"/>
              <a:t> 미끄럼 방지 조치 등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 자재 및 폐자재 보관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 </a:t>
            </a:r>
            <a:r>
              <a:rPr lang="ko-KR" altLang="en-US" b="1" dirty="0" smtClean="0"/>
              <a:t>지정된 장소에 </a:t>
            </a:r>
            <a:r>
              <a:rPr lang="ko-KR" altLang="en-US" b="1" dirty="0" err="1" smtClean="0"/>
              <a:t>보관구역</a:t>
            </a:r>
            <a:r>
              <a:rPr lang="ko-KR" altLang="en-US" b="1" dirty="0" smtClean="0"/>
              <a:t> 설정 및 안전펜스 설치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반</a:t>
            </a:r>
            <a:r>
              <a:rPr lang="en-US" altLang="ko-KR" b="1" dirty="0" smtClean="0"/>
              <a:t>·</a:t>
            </a:r>
            <a:r>
              <a:rPr lang="ko-KR" altLang="en-US" b="1" dirty="0" smtClean="0"/>
              <a:t>출입 시 안전요원 배치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주기적인 반출 등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 </a:t>
            </a:r>
            <a:r>
              <a:rPr lang="ko-KR" altLang="en-US" b="1" dirty="0" err="1" smtClean="0"/>
              <a:t>공사구역</a:t>
            </a:r>
            <a:r>
              <a:rPr lang="ko-KR" altLang="en-US" b="1" dirty="0" smtClean="0"/>
              <a:t> 접근 금지 조치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  -  </a:t>
            </a:r>
            <a:r>
              <a:rPr lang="ko-KR" altLang="en-US" b="1" dirty="0" smtClean="0"/>
              <a:t>공사 중 승강기에 대한 입주민의 접근을 방지하는 안내문 및 안전펜스 설치 등</a:t>
            </a: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767612"/>
            <a:ext cx="244827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공사 중 안전조치사항 검토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062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교체범위 확정 및 시방서 작성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중요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767612"/>
            <a:ext cx="25922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예시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공사 중 안전조치사항 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pic>
        <p:nvPicPr>
          <p:cNvPr id="3074" name="Picture 2" descr="DSC008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1" y="2211365"/>
            <a:ext cx="1913514" cy="14400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SC014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412" y="2211365"/>
            <a:ext cx="1913514" cy="14400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SC0163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038" y="2211870"/>
            <a:ext cx="1913514" cy="14400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SC0166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218" y="2211870"/>
            <a:ext cx="1913514" cy="14400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41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31647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업체 입찰공고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/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현장설명회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/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업체선정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</a:t>
            </a:r>
            <a:r>
              <a:rPr lang="ko-KR" altLang="en-US" b="1" dirty="0" err="1" smtClean="0"/>
              <a:t>주택업자</a:t>
            </a:r>
            <a:r>
              <a:rPr lang="ko-KR" altLang="en-US" b="1" dirty="0" smtClean="0"/>
              <a:t> 및 사업자 선정지침에 따라 입찰공고 실시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입찰방법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낙찰자 결정 방법 등 공지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현장설명회 </a:t>
            </a:r>
            <a:r>
              <a:rPr lang="ko-KR" altLang="en-US" b="1" dirty="0"/>
              <a:t>실시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입찰 마감 전에 입찰에 참여할 업체가 참가하는 현장설명회 실시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현장 특이사항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시방서 사항 등 현장 설명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불명확한 부분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업체 질의 사항 등에 대해 공식적으로 답변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업체 선정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/>
              <a:t>입찰 </a:t>
            </a:r>
            <a:r>
              <a:rPr lang="ko-KR" altLang="en-US" b="1" dirty="0" smtClean="0"/>
              <a:t>마감 후 낙찰자 결정 방법에 따라 업체 선정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선정된 업체와 향후 일정 협의</a:t>
            </a: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7826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2300642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err="1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현장실측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 및 도면 승인 등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25852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시공업체의 현장 실측 실시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기본 도면 작성 데이터 수집 및 도면 작성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시공 상 건축 문제점 발생 시 도면 작성 전 협의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도면 승인 및 의장 결정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도면 및 의장 승인없이 제작 불가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도면 승인 시 시방서 사항 반영 확인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의장의 경우 </a:t>
            </a:r>
            <a:r>
              <a:rPr lang="ko-KR" altLang="en-US" b="1" dirty="0" err="1" smtClean="0"/>
              <a:t>시방서에</a:t>
            </a:r>
            <a:r>
              <a:rPr lang="ko-KR" altLang="en-US" b="1" dirty="0" smtClean="0"/>
              <a:t> 재질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두께 등을 명기하고 업체 선정 후 최종 디자인 결정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(</a:t>
            </a:r>
            <a:r>
              <a:rPr lang="ko-KR" altLang="en-US" b="1" dirty="0" smtClean="0"/>
              <a:t>일반적으로 업체에</a:t>
            </a:r>
            <a:r>
              <a:rPr lang="ko-KR" altLang="en-US" b="1" dirty="0"/>
              <a:t>서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3~5</a:t>
            </a:r>
            <a:r>
              <a:rPr lang="ko-KR" altLang="en-US" b="1" dirty="0" smtClean="0"/>
              <a:t>개 시안 제출 후 입주자 투표 등을 통해 결정</a:t>
            </a:r>
            <a:r>
              <a:rPr lang="en-US" altLang="ko-KR" b="1" dirty="0" smtClean="0"/>
              <a:t>)</a:t>
            </a: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566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491630"/>
            <a:ext cx="5952623" cy="3420000"/>
          </a:xfrm>
          <a:prstGeom prst="rect">
            <a:avLst/>
          </a:prstGeom>
        </p:spPr>
      </p:pic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203598"/>
            <a:ext cx="25922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예시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의장안 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940152" y="3939902"/>
            <a:ext cx="864096" cy="9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313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그룹 122"/>
          <p:cNvGrpSpPr/>
          <p:nvPr/>
        </p:nvGrpSpPr>
        <p:grpSpPr>
          <a:xfrm>
            <a:off x="3726501" y="1267183"/>
            <a:ext cx="1046400" cy="400110"/>
            <a:chOff x="3686564" y="1477004"/>
            <a:chExt cx="1046400" cy="400110"/>
          </a:xfrm>
        </p:grpSpPr>
        <p:sp>
          <p:nvSpPr>
            <p:cNvPr id="124" name="TextBox 123"/>
            <p:cNvSpPr txBox="1"/>
            <p:nvPr/>
          </p:nvSpPr>
          <p:spPr>
            <a:xfrm>
              <a:off x="4060985" y="1477004"/>
              <a:ext cx="671979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2600" b="1" spc="-100">
                  <a:solidFill>
                    <a:schemeClr val="tx1">
                      <a:lumMod val="85000"/>
                      <a:lumOff val="15000"/>
                    </a:schemeClr>
                  </a:solidFill>
                </a:defRPr>
              </a:lvl1pPr>
            </a:lstStyle>
            <a:p>
              <a:r>
                <a:rPr lang="ko-KR" altLang="en-US" sz="2000" dirty="0" smtClean="0"/>
                <a:t>개요</a:t>
              </a:r>
              <a:endParaRPr lang="ko-KR" altLang="en-US" sz="2000" dirty="0">
                <a:gradFill>
                  <a:gsLst>
                    <a:gs pos="100000">
                      <a:schemeClr val="bg1"/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700000" scaled="1"/>
                </a:gradFill>
              </a:endParaRPr>
            </a:p>
          </p:txBody>
        </p:sp>
        <p:grpSp>
          <p:nvGrpSpPr>
            <p:cNvPr id="125" name="그룹 124"/>
            <p:cNvGrpSpPr/>
            <p:nvPr/>
          </p:nvGrpSpPr>
          <p:grpSpPr>
            <a:xfrm>
              <a:off x="3686564" y="1501649"/>
              <a:ext cx="350823" cy="350823"/>
              <a:chOff x="2823203" y="2335357"/>
              <a:chExt cx="385905" cy="385905"/>
            </a:xfrm>
          </p:grpSpPr>
          <p:sp>
            <p:nvSpPr>
              <p:cNvPr id="126" name="타원 125"/>
              <p:cNvSpPr/>
              <p:nvPr/>
            </p:nvSpPr>
            <p:spPr>
              <a:xfrm>
                <a:off x="2823203" y="2335357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874393" y="23452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2000" b="1" spc="-10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grpSp>
        <p:nvGrpSpPr>
          <p:cNvPr id="165" name="그룹 164"/>
          <p:cNvGrpSpPr/>
          <p:nvPr/>
        </p:nvGrpSpPr>
        <p:grpSpPr>
          <a:xfrm>
            <a:off x="3726501" y="1913332"/>
            <a:ext cx="3085420" cy="400110"/>
            <a:chOff x="3686564" y="2058411"/>
            <a:chExt cx="3085420" cy="400110"/>
          </a:xfrm>
        </p:grpSpPr>
        <p:grpSp>
          <p:nvGrpSpPr>
            <p:cNvPr id="166" name="그룹 165"/>
            <p:cNvGrpSpPr/>
            <p:nvPr/>
          </p:nvGrpSpPr>
          <p:grpSpPr>
            <a:xfrm>
              <a:off x="3686564" y="2083055"/>
              <a:ext cx="350823" cy="350823"/>
              <a:chOff x="2823203" y="3137728"/>
              <a:chExt cx="385905" cy="385905"/>
            </a:xfrm>
          </p:grpSpPr>
          <p:sp>
            <p:nvSpPr>
              <p:cNvPr id="168" name="타원 167"/>
              <p:cNvSpPr/>
              <p:nvPr/>
            </p:nvSpPr>
            <p:spPr>
              <a:xfrm>
                <a:off x="2823203" y="3137728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2874393" y="3148372"/>
                <a:ext cx="26802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Ⅱ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sp>
          <p:nvSpPr>
            <p:cNvPr id="167" name="TextBox 166"/>
            <p:cNvSpPr txBox="1"/>
            <p:nvPr/>
          </p:nvSpPr>
          <p:spPr>
            <a:xfrm>
              <a:off x="4060985" y="2058411"/>
              <a:ext cx="2710999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1900" b="1" spc="-10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defRPr>
              </a:lvl1pPr>
            </a:lstStyle>
            <a:p>
              <a:r>
                <a:rPr lang="ko-KR" altLang="en-US" sz="2000" dirty="0" smtClean="0"/>
                <a:t>승강기 교체공사 필요성</a:t>
              </a:r>
              <a:endParaRPr lang="ko-KR" altLang="en-US" sz="2000" dirty="0"/>
            </a:p>
          </p:txBody>
        </p:sp>
      </p:grpSp>
      <p:grpSp>
        <p:nvGrpSpPr>
          <p:cNvPr id="170" name="그룹 169"/>
          <p:cNvGrpSpPr/>
          <p:nvPr/>
        </p:nvGrpSpPr>
        <p:grpSpPr>
          <a:xfrm>
            <a:off x="3726501" y="2559480"/>
            <a:ext cx="2841763" cy="400110"/>
            <a:chOff x="3686564" y="2639817"/>
            <a:chExt cx="2841763" cy="400110"/>
          </a:xfrm>
        </p:grpSpPr>
        <p:grpSp>
          <p:nvGrpSpPr>
            <p:cNvPr id="171" name="그룹 170"/>
            <p:cNvGrpSpPr/>
            <p:nvPr/>
          </p:nvGrpSpPr>
          <p:grpSpPr>
            <a:xfrm>
              <a:off x="3686564" y="2664461"/>
              <a:ext cx="350823" cy="350823"/>
              <a:chOff x="2823203" y="3935559"/>
              <a:chExt cx="385905" cy="385905"/>
            </a:xfrm>
          </p:grpSpPr>
          <p:sp>
            <p:nvSpPr>
              <p:cNvPr id="173" name="타원 172"/>
              <p:cNvSpPr/>
              <p:nvPr/>
            </p:nvSpPr>
            <p:spPr>
              <a:xfrm>
                <a:off x="2823203" y="3935559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2874393" y="3946932"/>
                <a:ext cx="268021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Ⅲ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sp>
          <p:nvSpPr>
            <p:cNvPr id="172" name="TextBox 171"/>
            <p:cNvSpPr txBox="1"/>
            <p:nvPr/>
          </p:nvSpPr>
          <p:spPr>
            <a:xfrm>
              <a:off x="4060985" y="2639817"/>
              <a:ext cx="2467342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1900" b="1" spc="-10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defRPr>
              </a:lvl1pPr>
            </a:lstStyle>
            <a:p>
              <a:r>
                <a:rPr lang="ko-KR" altLang="en-US" sz="2000" dirty="0" smtClean="0"/>
                <a:t>승강기 교체공사 절차</a:t>
              </a:r>
              <a:endParaRPr lang="ko-KR" altLang="en-US" sz="2000" dirty="0"/>
            </a:p>
          </p:txBody>
        </p:sp>
      </p:grpSp>
      <p:grpSp>
        <p:nvGrpSpPr>
          <p:cNvPr id="175" name="그룹 174"/>
          <p:cNvGrpSpPr/>
          <p:nvPr/>
        </p:nvGrpSpPr>
        <p:grpSpPr>
          <a:xfrm>
            <a:off x="3733113" y="3121092"/>
            <a:ext cx="2065910" cy="400110"/>
            <a:chOff x="3686564" y="2639817"/>
            <a:chExt cx="2065910" cy="400110"/>
          </a:xfrm>
        </p:grpSpPr>
        <p:grpSp>
          <p:nvGrpSpPr>
            <p:cNvPr id="176" name="그룹 175"/>
            <p:cNvGrpSpPr/>
            <p:nvPr/>
          </p:nvGrpSpPr>
          <p:grpSpPr>
            <a:xfrm>
              <a:off x="3686564" y="2664461"/>
              <a:ext cx="350823" cy="350823"/>
              <a:chOff x="2823203" y="3935559"/>
              <a:chExt cx="385905" cy="385905"/>
            </a:xfrm>
          </p:grpSpPr>
          <p:sp>
            <p:nvSpPr>
              <p:cNvPr id="178" name="타원 177"/>
              <p:cNvSpPr/>
              <p:nvPr/>
            </p:nvSpPr>
            <p:spPr>
              <a:xfrm>
                <a:off x="2823203" y="3935559"/>
                <a:ext cx="385905" cy="385905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1F3A6F"/>
                  </a:gs>
                  <a:gs pos="52000">
                    <a:srgbClr val="35538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9" name="TextBox 178"/>
              <p:cNvSpPr txBox="1"/>
              <p:nvPr/>
            </p:nvSpPr>
            <p:spPr>
              <a:xfrm>
                <a:off x="2874393" y="3946932"/>
                <a:ext cx="268021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  <a:scene3d>
                  <a:camera prst="orthographicFront"/>
                  <a:lightRig rig="threePt" dir="t"/>
                </a:scene3d>
                <a:sp3d extrusionH="57150" contourW="31750">
                  <a:bevelT w="1270"/>
                  <a:contourClr>
                    <a:srgbClr val="003760"/>
                  </a:contourClr>
                </a:sp3d>
              </a:bodyPr>
              <a:lstStyle/>
              <a:p>
                <a:pPr algn="ctr">
                  <a:spcBef>
                    <a:spcPts val="1200"/>
                  </a:spcBef>
                </a:pPr>
                <a:r>
                  <a:rPr lang="en-US" altLang="ko-KR" sz="2000" b="1" spc="-100" dirty="0">
                    <a:gradFill>
                      <a:gsLst>
                        <a:gs pos="100000">
                          <a:schemeClr val="bg1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Ⅳ</a:t>
                </a:r>
                <a:endParaRPr lang="ko-KR" altLang="en-US" sz="2000" b="1" spc="-100" dirty="0">
                  <a:gradFill>
                    <a:gsLst>
                      <a:gs pos="10000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  <p:sp>
          <p:nvSpPr>
            <p:cNvPr id="177" name="TextBox 176"/>
            <p:cNvSpPr txBox="1"/>
            <p:nvPr/>
          </p:nvSpPr>
          <p:spPr>
            <a:xfrm>
              <a:off x="4060985" y="2639817"/>
              <a:ext cx="1691489" cy="40011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ko-KR"/>
              </a:defPPr>
              <a:lvl1pPr>
                <a:defRPr sz="1900" b="1" spc="-100">
                  <a:gradFill>
                    <a:gsLst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  <a:gs pos="100000">
                        <a:schemeClr val="tx1">
                          <a:lumMod val="85000"/>
                          <a:lumOff val="15000"/>
                        </a:schemeClr>
                      </a:gs>
                    </a:gsLst>
                    <a:lin ang="2700000" scaled="1"/>
                  </a:gradFill>
                </a:defRPr>
              </a:lvl1pPr>
            </a:lstStyle>
            <a:p>
              <a:r>
                <a:rPr lang="ko-KR" altLang="en-US" sz="2000" dirty="0" smtClean="0"/>
                <a:t>주요 </a:t>
              </a:r>
              <a:r>
                <a:rPr lang="ko-KR" altLang="en-US" sz="2000" dirty="0" err="1" smtClean="0"/>
                <a:t>질의사항</a:t>
              </a:r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31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287670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자재 제작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/</a:t>
            </a:r>
            <a:r>
              <a:rPr kumimoji="1" lang="ko-KR" altLang="en-US" sz="1400" b="1" spc="-100" dirty="0" err="1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공장검수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/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철거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/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반입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3208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도면 승인 후 자재 제작 및 발주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통상 도면 및 의장 승인 후 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주</a:t>
            </a:r>
            <a:r>
              <a:rPr lang="en-US" altLang="ko-KR" b="1" dirty="0" smtClean="0"/>
              <a:t>~8</a:t>
            </a:r>
            <a:r>
              <a:rPr lang="ko-KR" altLang="en-US" b="1" dirty="0" smtClean="0"/>
              <a:t>주 자재 제작 소요기간 발생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err="1" smtClean="0"/>
              <a:t>공장검수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주요 부품에 대한 반입 전 </a:t>
            </a:r>
            <a:r>
              <a:rPr lang="ko-KR" altLang="en-US" b="1" dirty="0" err="1" smtClean="0"/>
              <a:t>공장검수</a:t>
            </a:r>
            <a:r>
              <a:rPr lang="ko-KR" altLang="en-US" b="1" dirty="0" smtClean="0"/>
              <a:t> 실시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미비점 발견 시 보완 후 반입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사전 검수 일정 협의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철거 및 자재 반입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자재 반입 일정에 따라 사전에 철거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안전조치 포함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작업 실시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자재 반입 시 보관 장소 사전 협의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예시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각 동 출입구 주변 주차장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칸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* </a:t>
            </a:r>
            <a:r>
              <a:rPr lang="ko-KR" altLang="en-US" b="1" dirty="0" smtClean="0"/>
              <a:t>의장용 자재는 별도 입고가 일반적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   - </a:t>
            </a:r>
            <a:r>
              <a:rPr lang="ko-KR" altLang="en-US" b="1" dirty="0" smtClean="0"/>
              <a:t>자재 반입 시 입고 검수 실시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공장에서 확인한 제품이 맞는지 여부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운송 중 손상 여부 등</a:t>
            </a:r>
            <a:r>
              <a:rPr lang="en-US" altLang="ko-KR" b="1" dirty="0" smtClean="0"/>
              <a:t>)</a:t>
            </a: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4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1220522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시공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설치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3208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공정표에 따른 </a:t>
            </a:r>
            <a:r>
              <a:rPr lang="ko-KR" altLang="en-US" b="1" dirty="0" err="1" smtClean="0"/>
              <a:t>호기별</a:t>
            </a:r>
            <a:r>
              <a:rPr lang="ko-KR" altLang="en-US" b="1" dirty="0" smtClean="0"/>
              <a:t> 설치 진행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</a:t>
            </a:r>
            <a:r>
              <a:rPr lang="ko-KR" altLang="en-US" b="1" dirty="0" smtClean="0"/>
              <a:t>양중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형판 설치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구동기 설치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레일 설치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출입구 설치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카 조립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배선 및 결선 </a:t>
            </a:r>
            <a:r>
              <a:rPr lang="en-US" altLang="ko-KR" b="1" dirty="0" smtClean="0"/>
              <a:t>-&gt; </a:t>
            </a:r>
            <a:r>
              <a:rPr lang="ko-KR" altLang="en-US" b="1" dirty="0" err="1" smtClean="0"/>
              <a:t>고속시운전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양중 관련 고려사항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err="1" smtClean="0"/>
              <a:t>중량물을</a:t>
            </a:r>
            <a:r>
              <a:rPr lang="ko-KR" altLang="en-US" b="1" dirty="0" smtClean="0"/>
              <a:t> 기계실로 올리는 작업으로 사전에 업체와 협의하여 </a:t>
            </a:r>
            <a:r>
              <a:rPr lang="ko-KR" altLang="en-US" b="1" dirty="0" err="1" smtClean="0"/>
              <a:t>양중방식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크레인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승강로</a:t>
            </a:r>
            <a:r>
              <a:rPr lang="ko-KR" altLang="en-US" b="1" dirty="0" smtClean="0"/>
              <a:t> 상부 등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을 결정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건축 구조에 따라 기계실 바닥 또는 벽을 </a:t>
            </a:r>
            <a:r>
              <a:rPr lang="ko-KR" altLang="en-US" b="1" dirty="0" err="1" smtClean="0"/>
              <a:t>파훼하는</a:t>
            </a:r>
            <a:r>
              <a:rPr lang="ko-KR" altLang="en-US" b="1" dirty="0" smtClean="0"/>
              <a:t> 경우도 발생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안전요원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신호수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주변 통행 등 확실한 안전조치 필요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pic>
        <p:nvPicPr>
          <p:cNvPr id="4098" name="Picture 2" descr="DSC020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45" y="3608533"/>
            <a:ext cx="1674325" cy="1260000"/>
          </a:xfrm>
          <a:prstGeom prst="rect">
            <a:avLst/>
          </a:prstGeom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SC0193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80" y="3599884"/>
            <a:ext cx="1681901" cy="1260000"/>
          </a:xfrm>
          <a:prstGeom prst="rect">
            <a:avLst/>
          </a:prstGeom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SC0193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372" y="3608533"/>
            <a:ext cx="1681900" cy="1260000"/>
          </a:xfrm>
          <a:prstGeom prst="rect">
            <a:avLst/>
          </a:prstGeom>
          <a:ln w="190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136453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검사 및 인수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3208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교체공사 완료 후 </a:t>
            </a:r>
            <a:r>
              <a:rPr lang="ko-KR" altLang="en-US" b="1" dirty="0" err="1" smtClean="0"/>
              <a:t>법정검사</a:t>
            </a:r>
            <a:r>
              <a:rPr lang="ko-KR" altLang="en-US" b="1" dirty="0" smtClean="0"/>
              <a:t> 수검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교체범위에</a:t>
            </a:r>
            <a:r>
              <a:rPr lang="ko-KR" altLang="en-US" b="1" dirty="0" smtClean="0"/>
              <a:t> 따라 </a:t>
            </a:r>
            <a:r>
              <a:rPr lang="ko-KR" altLang="en-US" b="1" dirty="0" err="1" smtClean="0"/>
              <a:t>설치검사</a:t>
            </a:r>
            <a:r>
              <a:rPr lang="ko-KR" altLang="en-US" b="1" dirty="0" smtClean="0"/>
              <a:t> 또는 </a:t>
            </a:r>
            <a:r>
              <a:rPr lang="ko-KR" altLang="en-US" b="1" dirty="0" err="1" smtClean="0"/>
              <a:t>수시검사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검사 합격 이후 입주민 이용 가능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사전 </a:t>
            </a:r>
            <a:r>
              <a:rPr lang="ko-KR" altLang="en-US" b="1" dirty="0" err="1" smtClean="0"/>
              <a:t>시공계획</a:t>
            </a:r>
            <a:r>
              <a:rPr lang="ko-KR" altLang="en-US" b="1" dirty="0" smtClean="0"/>
              <a:t> 시 검사일 이후 </a:t>
            </a:r>
            <a:r>
              <a:rPr lang="ko-KR" altLang="en-US" b="1" dirty="0" err="1" smtClean="0"/>
              <a:t>보완기간</a:t>
            </a:r>
            <a:r>
              <a:rPr lang="ko-KR" altLang="en-US" b="1" dirty="0" smtClean="0"/>
              <a:t> 반영 권장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성능평가 실시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err="1" smtClean="0"/>
              <a:t>법정검사</a:t>
            </a:r>
            <a:r>
              <a:rPr lang="ko-KR" altLang="en-US" b="1" dirty="0" smtClean="0"/>
              <a:t> 외에 </a:t>
            </a:r>
            <a:r>
              <a:rPr lang="ko-KR" altLang="en-US" b="1" dirty="0" err="1" smtClean="0"/>
              <a:t>시방서에서</a:t>
            </a:r>
            <a:r>
              <a:rPr lang="ko-KR" altLang="en-US" b="1" dirty="0" smtClean="0"/>
              <a:t> 요구하는 사항에 대한 이행 확인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미비점 발견 시 보완 필요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법정검사</a:t>
            </a:r>
            <a:r>
              <a:rPr lang="ko-KR" altLang="en-US" b="1" dirty="0" smtClean="0"/>
              <a:t> 합격한 경우 </a:t>
            </a:r>
            <a:r>
              <a:rPr lang="ko-KR" altLang="en-US" b="1" dirty="0" err="1" smtClean="0"/>
              <a:t>정상운행은</a:t>
            </a:r>
            <a:r>
              <a:rPr lang="ko-KR" altLang="en-US" b="1" dirty="0" smtClean="0"/>
              <a:t> 가능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인수 조건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err="1" smtClean="0"/>
              <a:t>법정검사</a:t>
            </a:r>
            <a:r>
              <a:rPr lang="ko-KR" altLang="en-US" b="1" dirty="0" smtClean="0"/>
              <a:t> 및 </a:t>
            </a:r>
            <a:r>
              <a:rPr lang="ko-KR" altLang="en-US" b="1" dirty="0" err="1" smtClean="0"/>
              <a:t>성능평가에</a:t>
            </a:r>
            <a:r>
              <a:rPr lang="ko-KR" altLang="en-US" b="1" dirty="0" smtClean="0"/>
              <a:t> 모두 적합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err="1" smtClean="0"/>
              <a:t>시방서에</a:t>
            </a:r>
            <a:r>
              <a:rPr lang="ko-KR" altLang="en-US" b="1" dirty="0" smtClean="0"/>
              <a:t> 명기된 제출서류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부속품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예비품</a:t>
            </a:r>
            <a:r>
              <a:rPr lang="ko-KR" altLang="en-US" b="1" dirty="0" smtClean="0"/>
              <a:t> 등 인수 완료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감시반 등 설치 시 관련 매뉴얼 인수 및 교육 완료</a:t>
            </a:r>
            <a:endParaRPr lang="en-US" altLang="ko-KR" b="1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1124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23674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 시 승강기 확장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증속 가능한지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</a:t>
            </a:r>
            <a:r>
              <a:rPr lang="ko-KR" altLang="en-US" b="1" dirty="0" err="1" smtClean="0"/>
              <a:t>승강로</a:t>
            </a:r>
            <a:r>
              <a:rPr lang="ko-KR" altLang="en-US" b="1" dirty="0" smtClean="0"/>
              <a:t> 크기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폭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깊이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에 따라 확장 가능 여부 결정됨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확장이 가능하더라도 </a:t>
            </a:r>
            <a:r>
              <a:rPr lang="ko-KR" altLang="en-US" b="1" dirty="0" err="1" smtClean="0"/>
              <a:t>승강로</a:t>
            </a:r>
            <a:r>
              <a:rPr lang="ko-KR" altLang="en-US" b="1" dirty="0" smtClean="0"/>
              <a:t> 크기 비율에 따라 표준</a:t>
            </a:r>
            <a:r>
              <a:rPr lang="en-US" altLang="ko-KR" b="1" dirty="0" smtClean="0"/>
              <a:t>/</a:t>
            </a:r>
            <a:r>
              <a:rPr lang="ko-KR" altLang="en-US" b="1" dirty="0" err="1" smtClean="0"/>
              <a:t>비표준</a:t>
            </a:r>
            <a:r>
              <a:rPr lang="ko-KR" altLang="en-US" b="1" dirty="0" smtClean="0"/>
              <a:t> 형태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출입문 확장은 </a:t>
            </a:r>
            <a:r>
              <a:rPr lang="ko-KR" altLang="en-US" b="1" dirty="0" err="1" smtClean="0"/>
              <a:t>승강로</a:t>
            </a:r>
            <a:r>
              <a:rPr lang="ko-KR" altLang="en-US" b="1" dirty="0" smtClean="0"/>
              <a:t> 크기가 가능하더라도 건축공사 수반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</a:t>
            </a:r>
            <a:r>
              <a:rPr lang="ko-KR" altLang="en-US" b="1" dirty="0" err="1"/>
              <a:t>승강로</a:t>
            </a:r>
            <a:r>
              <a:rPr lang="ko-KR" altLang="en-US" b="1" dirty="0"/>
              <a:t> </a:t>
            </a:r>
            <a:r>
              <a:rPr lang="ko-KR" altLang="en-US" b="1" dirty="0" err="1" smtClean="0"/>
              <a:t>상부공간</a:t>
            </a:r>
            <a:r>
              <a:rPr lang="ko-KR" altLang="en-US" b="1" dirty="0" smtClean="0"/>
              <a:t> 및 </a:t>
            </a:r>
            <a:r>
              <a:rPr lang="ko-KR" altLang="en-US" b="1" dirty="0" err="1" smtClean="0"/>
              <a:t>하부공간에</a:t>
            </a:r>
            <a:r>
              <a:rPr lang="ko-KR" altLang="en-US" b="1" dirty="0" smtClean="0"/>
              <a:t> </a:t>
            </a:r>
            <a:r>
              <a:rPr lang="ko-KR" altLang="en-US" b="1" dirty="0"/>
              <a:t>따라 확장 가능 여부 결정됨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속도에 따른 </a:t>
            </a:r>
            <a:r>
              <a:rPr lang="ko-KR" altLang="en-US" b="1" dirty="0" err="1" smtClean="0"/>
              <a:t>승강로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상부공간</a:t>
            </a:r>
            <a:r>
              <a:rPr lang="ko-KR" altLang="en-US" b="1" dirty="0" smtClean="0"/>
              <a:t> 및 </a:t>
            </a:r>
            <a:r>
              <a:rPr lang="ko-KR" altLang="en-US" b="1" dirty="0" err="1" smtClean="0"/>
              <a:t>하부공간의</a:t>
            </a:r>
            <a:r>
              <a:rPr lang="ko-KR" altLang="en-US" b="1" dirty="0" smtClean="0"/>
              <a:t> 안전거리 만족 필요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증속 시  승차감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진동 및 소음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의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우려가 크므로 안내주행레일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가이드레일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교체 권장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 ▪ </a:t>
            </a:r>
            <a:r>
              <a:rPr lang="ko-KR" altLang="en-US" b="1" dirty="0" err="1" smtClean="0"/>
              <a:t>재사용품</a:t>
            </a:r>
            <a:r>
              <a:rPr lang="ko-KR" altLang="en-US" b="1" dirty="0" smtClean="0"/>
              <a:t> 등에 대한 승강기 인증 요구조건과 비교 검토 필요</a:t>
            </a:r>
            <a:endParaRPr lang="en-US" altLang="ko-KR" b="1" dirty="0"/>
          </a:p>
        </p:txBody>
      </p:sp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5868144" y="1131590"/>
            <a:ext cx="2520082" cy="1663154"/>
            <a:chOff x="340" y="2205"/>
            <a:chExt cx="2630" cy="1769"/>
          </a:xfrm>
        </p:grpSpPr>
        <p:pic>
          <p:nvPicPr>
            <p:cNvPr id="11" name="Picture 5" descr="승강로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2205"/>
              <a:ext cx="2630" cy="1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2267" y="3575"/>
              <a:ext cx="320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atinLnBrk="1">
                <a:spcBef>
                  <a:spcPct val="50000"/>
                </a:spcBef>
              </a:pPr>
              <a:r>
                <a:rPr kumimoji="1" lang="en-US" altLang="ko-KR" sz="1200" dirty="0" smtClean="0">
                  <a:latin typeface="Arial" panose="020B0604020202020204" pitchFamily="34" charset="0"/>
                  <a:ea typeface="굴림" panose="020B0600000101010101" pitchFamily="50" charset="-127"/>
                </a:rPr>
                <a:t>W</a:t>
              </a:r>
              <a:endParaRPr kumimoji="1" lang="en-US" altLang="ko-KR" sz="1200" dirty="0"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2137" y="3298"/>
              <a:ext cx="321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atinLnBrk="1">
                <a:spcBef>
                  <a:spcPct val="50000"/>
                </a:spcBef>
              </a:pPr>
              <a:r>
                <a:rPr kumimoji="1" lang="en-US" altLang="ko-KR" sz="1200" dirty="0">
                  <a:latin typeface="Arial" panose="020B0604020202020204" pitchFamily="34" charset="0"/>
                  <a:ea typeface="굴림" panose="020B0600000101010101" pitchFamily="50" charset="-127"/>
                </a:rPr>
                <a:t>A</a:t>
              </a:r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786" y="2818"/>
              <a:ext cx="320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atinLnBrk="1">
                <a:spcBef>
                  <a:spcPct val="50000"/>
                </a:spcBef>
              </a:pPr>
              <a:r>
                <a:rPr kumimoji="1" lang="en-US" altLang="ko-KR" sz="1400" dirty="0">
                  <a:latin typeface="Arial" panose="020B0604020202020204" pitchFamily="34" charset="0"/>
                  <a:ea typeface="굴림" panose="020B0600000101010101" pitchFamily="50" charset="-127"/>
                </a:rPr>
                <a:t>d</a:t>
              </a:r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439" y="2982"/>
              <a:ext cx="319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33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atinLnBrk="1">
                <a:spcBef>
                  <a:spcPct val="50000"/>
                </a:spcBef>
              </a:pPr>
              <a:r>
                <a:rPr kumimoji="1" lang="en-US" altLang="ko-KR" sz="1200" dirty="0" smtClean="0">
                  <a:latin typeface="Arial" panose="020B0604020202020204" pitchFamily="34" charset="0"/>
                  <a:ea typeface="굴림" panose="020B0600000101010101" pitchFamily="50" charset="-127"/>
                </a:rPr>
                <a:t>D</a:t>
              </a:r>
              <a:endParaRPr kumimoji="1" lang="en-US" altLang="ko-KR" sz="1200" dirty="0"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8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23674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교체 시 통상적인 재사용 부품은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25852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현장에 따라 상이한 부분이 있으나 다음의 부품은 대부분 재사용하는 경우가 많음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기계실 </a:t>
            </a:r>
            <a:r>
              <a:rPr lang="en-US" altLang="ko-KR" b="1" dirty="0" smtClean="0"/>
              <a:t>1</a:t>
            </a:r>
            <a:r>
              <a:rPr lang="ko-KR" altLang="en-US" b="1" dirty="0" smtClean="0"/>
              <a:t>차 </a:t>
            </a:r>
            <a:r>
              <a:rPr lang="ko-KR" altLang="en-US" b="1" dirty="0" err="1" smtClean="0"/>
              <a:t>기계대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주행안내레일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가이드레일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출입문 문틀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삼방틀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잠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err="1" smtClean="0"/>
              <a:t>균형추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 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* </a:t>
            </a:r>
            <a:r>
              <a:rPr lang="ko-KR" altLang="en-US" b="1" dirty="0" smtClean="0"/>
              <a:t>승강기 안전관리법 시행규칙에 따라 </a:t>
            </a:r>
            <a:r>
              <a:rPr lang="ko-KR" altLang="en-US" b="1" dirty="0" err="1" smtClean="0"/>
              <a:t>균형추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기계대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완충기 지지대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주행안내레일 및 부속품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출입문 문틀은 재사용하더라도 전부 교체로 인정되어 </a:t>
            </a:r>
            <a:r>
              <a:rPr lang="ko-KR" altLang="en-US" b="1" dirty="0" err="1" smtClean="0"/>
              <a:t>설치일자가</a:t>
            </a:r>
            <a:r>
              <a:rPr lang="ko-KR" altLang="en-US" b="1" dirty="0" smtClean="0"/>
              <a:t> 변경됨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정밀안전검사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검사주기</a:t>
            </a:r>
            <a:r>
              <a:rPr lang="ko-KR" altLang="en-US" b="1" dirty="0" smtClean="0"/>
              <a:t> 반영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368532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95682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승강기 안전공단에서 표준 시방서 제공 하는지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별도로 승강기 안전공단에서 제공하는 표준 시방서는 없음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교체 사양에 대한 부분은 </a:t>
            </a:r>
            <a:r>
              <a:rPr lang="ko-KR" altLang="en-US" b="1" dirty="0" err="1" smtClean="0"/>
              <a:t>현장별로</a:t>
            </a:r>
            <a:r>
              <a:rPr lang="ko-KR" altLang="en-US" b="1" dirty="0" smtClean="0"/>
              <a:t> 상이하여 현장에 맞게 작성 필요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시방서 작성을 위한 참조 자료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국가를 당사자로 하는 계약에 관한 법률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지방자치단체를 당사자로 하는 계약에 관한 법률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나라장터</a:t>
            </a:r>
            <a:r>
              <a:rPr lang="en-US" altLang="ko-KR" b="1" dirty="0" smtClean="0"/>
              <a:t>(www.g2b.go.kr)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대한주택관리사협회</a:t>
            </a:r>
            <a:r>
              <a:rPr lang="en-US" altLang="ko-KR" b="1" dirty="0" smtClean="0"/>
              <a:t>(</a:t>
            </a:r>
            <a:r>
              <a:rPr lang="en-US" altLang="ko-KR" b="1" dirty="0" smtClean="0">
                <a:hlinkClick r:id="rId3"/>
              </a:rPr>
              <a:t>www.khma.org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기타 주요 </a:t>
            </a:r>
            <a:r>
              <a:rPr lang="ko-KR" altLang="en-US" b="1" dirty="0" err="1" smtClean="0"/>
              <a:t>입찰사이트</a:t>
            </a:r>
            <a:r>
              <a:rPr lang="ko-KR" altLang="en-US" b="1" dirty="0" smtClean="0"/>
              <a:t> 등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소재지 주변 승강기 교체 진행 또는 완료 현장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252188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59678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일반적으로 설치 후 몇 년 후에 교체하는지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383173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</a:t>
            </a:r>
            <a:r>
              <a:rPr lang="ko-KR" altLang="en-US" b="1" dirty="0" smtClean="0"/>
              <a:t>현장에 따라 </a:t>
            </a:r>
            <a:r>
              <a:rPr lang="ko-KR" altLang="en-US" b="1" dirty="0" err="1" smtClean="0"/>
              <a:t>교체범위는</a:t>
            </a:r>
            <a:r>
              <a:rPr lang="ko-KR" altLang="en-US" b="1" dirty="0" smtClean="0"/>
              <a:t> 다양함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전부교체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부분교체</a:t>
            </a:r>
            <a:r>
              <a:rPr lang="ko-KR" altLang="en-US" b="1" dirty="0" smtClean="0"/>
              <a:t> 등</a:t>
            </a:r>
            <a:r>
              <a:rPr lang="en-US" altLang="ko-KR" b="1" dirty="0" smtClean="0"/>
              <a:t>)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en-US" altLang="ko-KR" b="1" dirty="0" smtClean="0"/>
              <a:t>2016</a:t>
            </a:r>
            <a:r>
              <a:rPr lang="ko-KR" altLang="en-US" b="1" dirty="0" smtClean="0"/>
              <a:t>년 이후 교체한 승강기의 개략적인 </a:t>
            </a:r>
            <a:r>
              <a:rPr lang="ko-KR" altLang="en-US" b="1" dirty="0" err="1" smtClean="0"/>
              <a:t>사용년수는</a:t>
            </a:r>
            <a:r>
              <a:rPr lang="ko-KR" altLang="en-US" b="1" dirty="0" smtClean="0"/>
              <a:t> 다음과 같음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참고사항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   - </a:t>
            </a:r>
            <a:r>
              <a:rPr lang="ko-KR" altLang="en-US" b="1" dirty="0" smtClean="0"/>
              <a:t>정밀안전검사에 따른 영향으로 추정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가장 많은 </a:t>
            </a:r>
            <a:r>
              <a:rPr lang="ko-KR" altLang="en-US" b="1" dirty="0" err="1" smtClean="0"/>
              <a:t>사용년수는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24</a:t>
            </a:r>
            <a:r>
              <a:rPr lang="ko-KR" altLang="en-US" b="1" dirty="0" smtClean="0"/>
              <a:t>년으로 </a:t>
            </a:r>
            <a:r>
              <a:rPr lang="en-US" altLang="ko-KR" b="1" dirty="0" smtClean="0"/>
              <a:t>5772</a:t>
            </a:r>
            <a:r>
              <a:rPr lang="ko-KR" altLang="en-US" b="1" dirty="0" smtClean="0"/>
              <a:t>대이며</a:t>
            </a:r>
            <a:r>
              <a:rPr lang="en-US" altLang="ko-KR" b="1" dirty="0" smtClean="0"/>
              <a:t>, 22</a:t>
            </a:r>
            <a:r>
              <a:rPr lang="ko-KR" altLang="en-US" b="1" dirty="0" smtClean="0"/>
              <a:t>년</a:t>
            </a:r>
            <a:r>
              <a:rPr lang="en-US" altLang="ko-KR" b="1" dirty="0" smtClean="0"/>
              <a:t>~25</a:t>
            </a:r>
            <a:r>
              <a:rPr lang="ko-KR" altLang="en-US" b="1" dirty="0" smtClean="0"/>
              <a:t>년의 </a:t>
            </a:r>
            <a:r>
              <a:rPr lang="ko-KR" altLang="en-US" b="1" dirty="0" err="1" smtClean="0"/>
              <a:t>교체분포가</a:t>
            </a:r>
            <a:r>
              <a:rPr lang="ko-KR" altLang="en-US" b="1" dirty="0" smtClean="0"/>
              <a:t> 가장 많음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오래된 건물의 경우 </a:t>
            </a:r>
            <a:r>
              <a:rPr lang="en-US" altLang="ko-KR" b="1" dirty="0" smtClean="0"/>
              <a:t>2</a:t>
            </a:r>
            <a:r>
              <a:rPr lang="ko-KR" altLang="en-US" b="1" dirty="0" smtClean="0"/>
              <a:t>회 교체한 경우도 있음 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endParaRPr lang="en-US" altLang="ko-KR" b="1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76695"/>
              </p:ext>
            </p:extLst>
          </p:nvPr>
        </p:nvGraphicFramePr>
        <p:xfrm>
          <a:off x="684004" y="1851670"/>
          <a:ext cx="6096000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352588676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0272401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89277915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23241692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622932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99176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</a:rPr>
                        <a:t>사용년수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년 이하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16 ~ 20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년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21 ~ 25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년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26 ~29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년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년 이상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4100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>
                          <a:solidFill>
                            <a:schemeClr val="tx1"/>
                          </a:solidFill>
                        </a:rPr>
                        <a:t>교체대수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130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3565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21468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9521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>
                          <a:solidFill>
                            <a:schemeClr val="tx1"/>
                          </a:solidFill>
                        </a:rPr>
                        <a:t>1587</a:t>
                      </a:r>
                      <a:r>
                        <a:rPr lang="ko-KR" altLang="en-US" b="1" dirty="0" smtClean="0">
                          <a:solidFill>
                            <a:schemeClr val="tx1"/>
                          </a:solidFill>
                        </a:rPr>
                        <a:t>대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280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98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23674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예산 부족에 따른 공사대금 할부 가능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25852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</a:t>
            </a:r>
            <a:r>
              <a:rPr lang="ko-KR" altLang="en-US" b="1" dirty="0" err="1" smtClean="0"/>
              <a:t>국토교통부</a:t>
            </a:r>
            <a:r>
              <a:rPr lang="ko-KR" altLang="en-US" b="1" dirty="0" smtClean="0"/>
              <a:t> 민원 질의 및 답변 요약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장기수선계획에 따른 승강기 교체는 같은 법 제</a:t>
            </a:r>
            <a:r>
              <a:rPr lang="en-US" altLang="ko-KR" b="1" dirty="0" smtClean="0"/>
              <a:t>30</a:t>
            </a:r>
            <a:r>
              <a:rPr lang="ko-KR" altLang="en-US" b="1" dirty="0" smtClean="0"/>
              <a:t>조 제</a:t>
            </a:r>
            <a:r>
              <a:rPr lang="en-US" altLang="ko-KR" b="1" dirty="0" smtClean="0"/>
              <a:t>2</a:t>
            </a:r>
            <a:r>
              <a:rPr lang="ko-KR" altLang="en-US" b="1" dirty="0" smtClean="0"/>
              <a:t>항에 따라 장기수선충당금을 사용하여야 함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장기수선충당금 사용 시 </a:t>
            </a:r>
            <a:r>
              <a:rPr lang="ko-KR" altLang="en-US" b="1" dirty="0" err="1" smtClean="0"/>
              <a:t>할부방식</a:t>
            </a:r>
            <a:r>
              <a:rPr lang="ko-KR" altLang="en-US" b="1" dirty="0" smtClean="0"/>
              <a:t> 또는 </a:t>
            </a:r>
            <a:r>
              <a:rPr lang="ko-KR" altLang="en-US" b="1" dirty="0" err="1" smtClean="0"/>
              <a:t>분할지급의</a:t>
            </a:r>
            <a:r>
              <a:rPr lang="ko-KR" altLang="en-US" b="1" dirty="0" smtClean="0"/>
              <a:t> 경우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공동주택을 오랫동안 안전하고 효율적으로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</a:t>
            </a:r>
            <a:r>
              <a:rPr lang="ko-KR" altLang="en-US" b="1" dirty="0" smtClean="0"/>
              <a:t>사용하기 위해 필요한 공동주택 공용부분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주요 시설의 교체 및 보수 등을 위한 장기수선계획에 따라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</a:t>
            </a:r>
            <a:r>
              <a:rPr lang="ko-KR" altLang="en-US" b="1" dirty="0" smtClean="0"/>
              <a:t>장기수선충당금을 사용하도록 하고 있는 장기수선제도의 취지 및 목적에 부합되지 않음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 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공사대금 할부 또는 분할지급 불가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다만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입주자대표회의와 관리주체는 장기수선계획의 조정 가능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32697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3236746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취득세 납부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35201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승강기 설치</a:t>
            </a:r>
            <a:r>
              <a:rPr lang="en-US" altLang="ko-KR" b="1" dirty="0" smtClean="0"/>
              <a:t>·</a:t>
            </a:r>
            <a:r>
              <a:rPr lang="ko-KR" altLang="en-US" b="1" dirty="0" smtClean="0"/>
              <a:t>수선에 따른 취득세 신고 및 납부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승강기를 설치 또는 수선하는 것은 지방세법에 따른 개수에 해당되므로 취득세를 자진 신고 및 납부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납세의무자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승강기가 설치되어 있는 건축물 등의 소유자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과표 및 세율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승강기 설치 또는 수선 비용 </a:t>
            </a:r>
            <a:r>
              <a:rPr lang="en-US" altLang="ko-KR" b="1" dirty="0" smtClean="0"/>
              <a:t>/ 2%(</a:t>
            </a:r>
            <a:r>
              <a:rPr lang="ko-KR" altLang="en-US" b="1" dirty="0" smtClean="0"/>
              <a:t>농어촌특별세 별도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기한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설치일 또는 수선일로부터 </a:t>
            </a:r>
            <a:r>
              <a:rPr lang="en-US" altLang="ko-KR" b="1" dirty="0" smtClean="0"/>
              <a:t>60</a:t>
            </a:r>
            <a:r>
              <a:rPr lang="ko-KR" altLang="en-US" b="1" dirty="0" smtClean="0"/>
              <a:t>일 이내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기한 초과 시 가산세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취득세 비과세 관련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  - </a:t>
            </a:r>
            <a:r>
              <a:rPr lang="ko-KR" altLang="en-US" b="1" dirty="0" smtClean="0"/>
              <a:t>공동주택의 개수로 인한 취득 중 주택의 시가표준액이 </a:t>
            </a:r>
            <a:r>
              <a:rPr lang="en-US" altLang="ko-KR" b="1" dirty="0" smtClean="0"/>
              <a:t>9</a:t>
            </a:r>
            <a:r>
              <a:rPr lang="ko-KR" altLang="en-US" b="1" dirty="0" smtClean="0"/>
              <a:t>억원 이하 해당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지방세법 제</a:t>
            </a:r>
            <a:r>
              <a:rPr lang="en-US" altLang="ko-KR" b="1" dirty="0" smtClean="0"/>
              <a:t>9</a:t>
            </a:r>
            <a:r>
              <a:rPr lang="ko-KR" altLang="en-US" b="1" dirty="0" smtClean="0"/>
              <a:t>조 제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항</a:t>
            </a:r>
            <a:r>
              <a:rPr lang="en-US" altLang="ko-KR" b="1" dirty="0" smtClean="0"/>
              <a:t>)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 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공동주택 또는 개별주택가격은 </a:t>
            </a:r>
            <a:r>
              <a:rPr lang="ko-KR" altLang="en-US" b="1" dirty="0" err="1" smtClean="0"/>
              <a:t>국토교통부</a:t>
            </a:r>
            <a:r>
              <a:rPr lang="ko-KR" altLang="en-US" b="1" dirty="0" smtClean="0"/>
              <a:t> 부동산 공시가격 </a:t>
            </a:r>
            <a:r>
              <a:rPr lang="ko-KR" altLang="en-US" b="1" dirty="0" err="1" smtClean="0"/>
              <a:t>알리미</a:t>
            </a:r>
            <a:r>
              <a:rPr lang="ko-KR" altLang="en-US" b="1" dirty="0" smtClean="0"/>
              <a:t> 및 소재지 </a:t>
            </a:r>
            <a:r>
              <a:rPr lang="ko-KR" altLang="en-US" b="1" dirty="0" err="1" smtClean="0"/>
              <a:t>과세관청</a:t>
            </a:r>
            <a:r>
              <a:rPr lang="ko-KR" altLang="en-US" b="1" dirty="0" smtClean="0"/>
              <a:t> 홈페이지 확인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사용인 및 사용현황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비용 부담 등 여러 사실관계에 따라 과세여부가 달라질 수 있으므로 해당 지자체에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 </a:t>
            </a:r>
            <a:r>
              <a:rPr lang="ko-KR" altLang="en-US" b="1" dirty="0" smtClean="0"/>
              <a:t>문의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공동주택의 경우 주택 가격 상이</a:t>
            </a:r>
            <a:r>
              <a:rPr lang="en-US" altLang="ko-KR" b="1" dirty="0" smtClean="0"/>
              <a:t>)</a:t>
            </a:r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19213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주요 질의 사항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771550"/>
            <a:ext cx="4244858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공사 중 사양 변경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문제점 발생 등 대처는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832717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059582"/>
            <a:ext cx="8064896" cy="258524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 시방서 등 계약조건에 따라 공사를 진행하는 것이 원칙이나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부득이하게 변경이 필요한 경우에는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</a:t>
            </a:r>
            <a:r>
              <a:rPr lang="ko-KR" altLang="en-US" b="1" dirty="0" err="1" smtClean="0"/>
              <a:t>발주처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감리 포함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및 시공사 간의 협의를 통해 결정 및 승인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관련 사항에 대해서는 반드시 회의록 작성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일자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내용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참석자 서명 등 반드시 기재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비용 또는 공사기간 등의 변경이 발생 시에도 협의 필요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기타 시공사의 부주의로 인한 건축물 훼손 등이 발생할 경우 원상복구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문제점 발생 시 보고체계 확립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- </a:t>
            </a:r>
            <a:r>
              <a:rPr lang="ko-KR" altLang="en-US" b="1" dirty="0" smtClean="0"/>
              <a:t>주요 내용 변경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지시 불이행 등 중요한 사항들에 대해서는 가급적 정식 공문으로 요청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(</a:t>
            </a:r>
            <a:r>
              <a:rPr lang="ko-KR" altLang="en-US" b="1" dirty="0" smtClean="0"/>
              <a:t>추후 문제 발생 시 근거자료 필요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206448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개 요</a:t>
            </a:r>
            <a:endParaRPr lang="ko-KR" altLang="en-US" dirty="0"/>
          </a:p>
        </p:txBody>
      </p:sp>
      <p:grpSp>
        <p:nvGrpSpPr>
          <p:cNvPr id="61" name="그룹 60"/>
          <p:cNvGrpSpPr/>
          <p:nvPr/>
        </p:nvGrpSpPr>
        <p:grpSpPr>
          <a:xfrm>
            <a:off x="471157" y="843558"/>
            <a:ext cx="1436547" cy="288000"/>
            <a:chOff x="615173" y="1347614"/>
            <a:chExt cx="1436547" cy="288000"/>
          </a:xfrm>
        </p:grpSpPr>
        <p:sp>
          <p:nvSpPr>
            <p:cNvPr id="62" name="모서리가 둥근 직사각형 1"/>
            <p:cNvSpPr/>
            <p:nvPr/>
          </p:nvSpPr>
          <p:spPr>
            <a:xfrm>
              <a:off x="615173" y="1347614"/>
              <a:ext cx="1436547" cy="288000"/>
            </a:xfrm>
            <a:custGeom>
              <a:avLst/>
              <a:gdLst/>
              <a:ahLst/>
              <a:cxnLst/>
              <a:rect l="l" t="t" r="r" b="b"/>
              <a:pathLst>
                <a:path w="2160736" h="288000">
                  <a:moveTo>
                    <a:pt x="0" y="0"/>
                  </a:moveTo>
                  <a:lnTo>
                    <a:pt x="2016736" y="0"/>
                  </a:lnTo>
                  <a:cubicBezTo>
                    <a:pt x="2096265" y="0"/>
                    <a:pt x="2160736" y="64471"/>
                    <a:pt x="2160736" y="144000"/>
                  </a:cubicBezTo>
                  <a:cubicBezTo>
                    <a:pt x="2160736" y="223529"/>
                    <a:pt x="2096265" y="288000"/>
                    <a:pt x="2016736" y="288000"/>
                  </a:cubicBezTo>
                  <a:lnTo>
                    <a:pt x="0" y="288000"/>
                  </a:lnTo>
                  <a:close/>
                </a:path>
              </a:pathLst>
            </a:custGeom>
            <a:solidFill>
              <a:srgbClr val="3D527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kumimoji="1" lang="ko-KR" altLang="en-US" sz="1400" b="1" spc="-5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kumimoji="1" lang="ko-KR" altLang="en-US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승강기 란</a:t>
              </a:r>
              <a:r>
                <a:rPr kumimoji="1" lang="en-US" altLang="ko-KR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?</a:t>
              </a:r>
              <a:endParaRPr kumimoji="1" lang="ko-KR" altLang="en-US" sz="1400" b="1" spc="-100" dirty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706402" y="1408781"/>
              <a:ext cx="135171" cy="137525"/>
              <a:chOff x="729442" y="2507590"/>
              <a:chExt cx="135171" cy="137525"/>
            </a:xfrm>
          </p:grpSpPr>
          <p:sp>
            <p:nvSpPr>
              <p:cNvPr id="64" name="Freeform 71"/>
              <p:cNvSpPr>
                <a:spLocks/>
              </p:cNvSpPr>
              <p:nvPr/>
            </p:nvSpPr>
            <p:spPr bwMode="auto">
              <a:xfrm>
                <a:off x="729442" y="2520421"/>
                <a:ext cx="121606" cy="124694"/>
              </a:xfrm>
              <a:custGeom>
                <a:avLst/>
                <a:gdLst>
                  <a:gd name="T0" fmla="*/ 0 w 160"/>
                  <a:gd name="T1" fmla="*/ 0 h 160"/>
                  <a:gd name="T2" fmla="*/ 0 w 160"/>
                  <a:gd name="T3" fmla="*/ 160 h 160"/>
                  <a:gd name="T4" fmla="*/ 160 w 160"/>
                  <a:gd name="T5" fmla="*/ 160 h 160"/>
                  <a:gd name="T6" fmla="*/ 160 w 160"/>
                  <a:gd name="T7" fmla="*/ 70 h 160"/>
                  <a:gd name="T8" fmla="*/ 150 w 160"/>
                  <a:gd name="T9" fmla="*/ 70 h 160"/>
                  <a:gd name="T10" fmla="*/ 150 w 160"/>
                  <a:gd name="T11" fmla="*/ 150 h 160"/>
                  <a:gd name="T12" fmla="*/ 10 w 160"/>
                  <a:gd name="T13" fmla="*/ 150 h 160"/>
                  <a:gd name="T14" fmla="*/ 10 w 160"/>
                  <a:gd name="T15" fmla="*/ 10 h 160"/>
                  <a:gd name="T16" fmla="*/ 90 w 160"/>
                  <a:gd name="T17" fmla="*/ 10 h 160"/>
                  <a:gd name="T18" fmla="*/ 90 w 160"/>
                  <a:gd name="T19" fmla="*/ 0 h 160"/>
                  <a:gd name="T20" fmla="*/ 0 w 160"/>
                  <a:gd name="T2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" h="160">
                    <a:moveTo>
                      <a:pt x="0" y="0"/>
                    </a:moveTo>
                    <a:lnTo>
                      <a:pt x="0" y="160"/>
                    </a:lnTo>
                    <a:lnTo>
                      <a:pt x="160" y="160"/>
                    </a:lnTo>
                    <a:lnTo>
                      <a:pt x="160" y="70"/>
                    </a:lnTo>
                    <a:lnTo>
                      <a:pt x="150" y="70"/>
                    </a:lnTo>
                    <a:lnTo>
                      <a:pt x="150" y="150"/>
                    </a:lnTo>
                    <a:lnTo>
                      <a:pt x="10" y="150"/>
                    </a:lnTo>
                    <a:lnTo>
                      <a:pt x="10" y="1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72"/>
              <p:cNvSpPr>
                <a:spLocks noEditPoints="1"/>
              </p:cNvSpPr>
              <p:nvPr/>
            </p:nvSpPr>
            <p:spPr bwMode="auto">
              <a:xfrm>
                <a:off x="771889" y="2507590"/>
                <a:ext cx="92724" cy="94300"/>
              </a:xfrm>
              <a:custGeom>
                <a:avLst/>
                <a:gdLst>
                  <a:gd name="T0" fmla="*/ 6 w 97"/>
                  <a:gd name="T1" fmla="*/ 74 h 97"/>
                  <a:gd name="T2" fmla="*/ 5 w 97"/>
                  <a:gd name="T3" fmla="*/ 78 h 97"/>
                  <a:gd name="T4" fmla="*/ 5 w 97"/>
                  <a:gd name="T5" fmla="*/ 78 h 97"/>
                  <a:gd name="T6" fmla="*/ 0 w 97"/>
                  <a:gd name="T7" fmla="*/ 97 h 97"/>
                  <a:gd name="T8" fmla="*/ 19 w 97"/>
                  <a:gd name="T9" fmla="*/ 92 h 97"/>
                  <a:gd name="T10" fmla="*/ 19 w 97"/>
                  <a:gd name="T11" fmla="*/ 92 h 97"/>
                  <a:gd name="T12" fmla="*/ 24 w 97"/>
                  <a:gd name="T13" fmla="*/ 91 h 97"/>
                  <a:gd name="T14" fmla="*/ 26 w 97"/>
                  <a:gd name="T15" fmla="*/ 88 h 97"/>
                  <a:gd name="T16" fmla="*/ 92 w 97"/>
                  <a:gd name="T17" fmla="*/ 22 h 97"/>
                  <a:gd name="T18" fmla="*/ 92 w 97"/>
                  <a:gd name="T19" fmla="*/ 5 h 97"/>
                  <a:gd name="T20" fmla="*/ 75 w 97"/>
                  <a:gd name="T21" fmla="*/ 5 h 97"/>
                  <a:gd name="T22" fmla="*/ 9 w 97"/>
                  <a:gd name="T23" fmla="*/ 71 h 97"/>
                  <a:gd name="T24" fmla="*/ 6 w 97"/>
                  <a:gd name="T25" fmla="*/ 74 h 97"/>
                  <a:gd name="T26" fmla="*/ 81 w 97"/>
                  <a:gd name="T27" fmla="*/ 10 h 97"/>
                  <a:gd name="T28" fmla="*/ 87 w 97"/>
                  <a:gd name="T29" fmla="*/ 10 h 97"/>
                  <a:gd name="T30" fmla="*/ 87 w 97"/>
                  <a:gd name="T31" fmla="*/ 16 h 97"/>
                  <a:gd name="T32" fmla="*/ 81 w 97"/>
                  <a:gd name="T33" fmla="*/ 22 h 97"/>
                  <a:gd name="T34" fmla="*/ 75 w 97"/>
                  <a:gd name="T35" fmla="*/ 16 h 97"/>
                  <a:gd name="T36" fmla="*/ 81 w 97"/>
                  <a:gd name="T37" fmla="*/ 10 h 97"/>
                  <a:gd name="T38" fmla="*/ 13 w 97"/>
                  <a:gd name="T39" fmla="*/ 79 h 97"/>
                  <a:gd name="T40" fmla="*/ 13 w 97"/>
                  <a:gd name="T41" fmla="*/ 79 h 97"/>
                  <a:gd name="T42" fmla="*/ 14 w 97"/>
                  <a:gd name="T43" fmla="*/ 78 h 97"/>
                  <a:gd name="T44" fmla="*/ 69 w 97"/>
                  <a:gd name="T45" fmla="*/ 22 h 97"/>
                  <a:gd name="T46" fmla="*/ 75 w 97"/>
                  <a:gd name="T47" fmla="*/ 28 h 97"/>
                  <a:gd name="T48" fmla="*/ 20 w 97"/>
                  <a:gd name="T49" fmla="*/ 83 h 97"/>
                  <a:gd name="T50" fmla="*/ 18 w 97"/>
                  <a:gd name="T51" fmla="*/ 84 h 97"/>
                  <a:gd name="T52" fmla="*/ 17 w 97"/>
                  <a:gd name="T53" fmla="*/ 84 h 97"/>
                  <a:gd name="T54" fmla="*/ 12 w 97"/>
                  <a:gd name="T55" fmla="*/ 85 h 97"/>
                  <a:gd name="T56" fmla="*/ 13 w 97"/>
                  <a:gd name="T57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7" h="97">
                    <a:moveTo>
                      <a:pt x="6" y="74"/>
                    </a:moveTo>
                    <a:cubicBezTo>
                      <a:pt x="5" y="78"/>
                      <a:pt x="5" y="78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7" y="17"/>
                      <a:pt x="97" y="9"/>
                      <a:pt x="92" y="5"/>
                    </a:cubicBezTo>
                    <a:cubicBezTo>
                      <a:pt x="88" y="0"/>
                      <a:pt x="80" y="0"/>
                      <a:pt x="75" y="5"/>
                    </a:cubicBezTo>
                    <a:cubicBezTo>
                      <a:pt x="9" y="71"/>
                      <a:pt x="9" y="71"/>
                      <a:pt x="9" y="71"/>
                    </a:cubicBezTo>
                    <a:lnTo>
                      <a:pt x="6" y="74"/>
                    </a:lnTo>
                    <a:close/>
                    <a:moveTo>
                      <a:pt x="81" y="10"/>
                    </a:moveTo>
                    <a:cubicBezTo>
                      <a:pt x="82" y="9"/>
                      <a:pt x="85" y="9"/>
                      <a:pt x="87" y="10"/>
                    </a:cubicBezTo>
                    <a:cubicBezTo>
                      <a:pt x="88" y="12"/>
                      <a:pt x="88" y="15"/>
                      <a:pt x="87" y="16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75" y="16"/>
                      <a:pt x="75" y="16"/>
                      <a:pt x="75" y="16"/>
                    </a:cubicBezTo>
                    <a:lnTo>
                      <a:pt x="81" y="10"/>
                    </a:lnTo>
                    <a:close/>
                    <a:moveTo>
                      <a:pt x="13" y="79"/>
                    </a:move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75" y="28"/>
                      <a:pt x="75" y="28"/>
                      <a:pt x="75" y="28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8" y="84"/>
                      <a:pt x="18" y="84"/>
                      <a:pt x="1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2" y="85"/>
                      <a:pt x="12" y="85"/>
                      <a:pt x="12" y="85"/>
                    </a:cubicBezTo>
                    <a:lnTo>
                      <a:pt x="13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66" name="직사각형 65"/>
          <p:cNvSpPr/>
          <p:nvPr/>
        </p:nvSpPr>
        <p:spPr>
          <a:xfrm>
            <a:off x="467544" y="1131590"/>
            <a:ext cx="5112568" cy="13387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건축물 내부의 </a:t>
            </a:r>
            <a:r>
              <a:rPr lang="ko-KR" altLang="en-US" b="1" dirty="0" err="1" smtClean="0"/>
              <a:t>수직통로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승강로</a:t>
            </a:r>
            <a:r>
              <a:rPr lang="en-US" altLang="ko-KR" b="1" dirty="0" smtClean="0"/>
              <a:t>) </a:t>
            </a:r>
            <a:r>
              <a:rPr lang="ko-KR" altLang="en-US" b="1" dirty="0" smtClean="0"/>
              <a:t>안쪽에 설치된 </a:t>
            </a:r>
            <a:r>
              <a:rPr lang="ko-KR" altLang="en-US" b="1" dirty="0" err="1" smtClean="0"/>
              <a:t>한쌍의</a:t>
            </a:r>
            <a:r>
              <a:rPr lang="ko-KR" altLang="en-US" b="1" dirty="0" smtClean="0"/>
              <a:t> 안내 레일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을 따라 사람이나 화물을 상하로 옮기는 장치로 구성은 기계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전기</a:t>
            </a:r>
            <a:r>
              <a:rPr lang="en-US" altLang="ko-KR" b="1" dirty="0" smtClean="0"/>
              <a:t>, 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전자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금속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재료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제어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화학 등 일반 산업분야가 모두 포함된 종합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시스템 형태이고 </a:t>
            </a:r>
            <a:r>
              <a:rPr lang="ko-KR" altLang="en-US" b="1" dirty="0" err="1" smtClean="0"/>
              <a:t>부품수는</a:t>
            </a:r>
            <a:r>
              <a:rPr lang="ko-KR" altLang="en-US" b="1" dirty="0" smtClean="0"/>
              <a:t> 약 </a:t>
            </a:r>
            <a:r>
              <a:rPr lang="en-US" altLang="ko-KR" b="1" dirty="0" smtClean="0"/>
              <a:t>2</a:t>
            </a:r>
            <a:r>
              <a:rPr lang="ko-KR" altLang="en-US" b="1" dirty="0" err="1" smtClean="0"/>
              <a:t>만여개</a:t>
            </a:r>
            <a:r>
              <a:rPr lang="ko-KR" altLang="en-US" b="1" dirty="0" smtClean="0"/>
              <a:t> 이다</a:t>
            </a:r>
            <a:r>
              <a:rPr lang="en-US" altLang="ko-KR" b="1" dirty="0" smtClean="0"/>
              <a:t>.</a:t>
            </a:r>
            <a:endParaRPr lang="en-US" altLang="ko-KR" dirty="0" smtClean="0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940152" y="729038"/>
            <a:ext cx="3131840" cy="4147374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238" y="778924"/>
            <a:ext cx="3013762" cy="4032448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471157" y="2673163"/>
            <a:ext cx="2156627" cy="288000"/>
            <a:chOff x="615173" y="1347614"/>
            <a:chExt cx="1436547" cy="288000"/>
          </a:xfrm>
        </p:grpSpPr>
        <p:sp>
          <p:nvSpPr>
            <p:cNvPr id="13" name="모서리가 둥근 직사각형 1"/>
            <p:cNvSpPr/>
            <p:nvPr/>
          </p:nvSpPr>
          <p:spPr>
            <a:xfrm>
              <a:off x="615173" y="1347614"/>
              <a:ext cx="1436547" cy="288000"/>
            </a:xfrm>
            <a:custGeom>
              <a:avLst/>
              <a:gdLst/>
              <a:ahLst/>
              <a:cxnLst/>
              <a:rect l="l" t="t" r="r" b="b"/>
              <a:pathLst>
                <a:path w="2160736" h="288000">
                  <a:moveTo>
                    <a:pt x="0" y="0"/>
                  </a:moveTo>
                  <a:lnTo>
                    <a:pt x="2016736" y="0"/>
                  </a:lnTo>
                  <a:cubicBezTo>
                    <a:pt x="2096265" y="0"/>
                    <a:pt x="2160736" y="64471"/>
                    <a:pt x="2160736" y="144000"/>
                  </a:cubicBezTo>
                  <a:cubicBezTo>
                    <a:pt x="2160736" y="223529"/>
                    <a:pt x="2096265" y="288000"/>
                    <a:pt x="2016736" y="288000"/>
                  </a:cubicBezTo>
                  <a:lnTo>
                    <a:pt x="0" y="288000"/>
                  </a:lnTo>
                  <a:close/>
                </a:path>
              </a:pathLst>
            </a:custGeom>
            <a:solidFill>
              <a:srgbClr val="3D527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kumimoji="1" lang="ko-KR" altLang="en-US" sz="1400" b="1" spc="-5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    </a:t>
              </a:r>
              <a:r>
                <a:rPr kumimoji="1" lang="ko-KR" altLang="en-US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모더니제이션 이란</a:t>
              </a:r>
              <a:r>
                <a:rPr kumimoji="1" lang="en-US" altLang="ko-KR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?</a:t>
              </a:r>
              <a:endParaRPr kumimoji="1" lang="ko-KR" altLang="en-US" sz="1400" b="1" spc="-100" dirty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706402" y="1408781"/>
              <a:ext cx="135171" cy="137525"/>
              <a:chOff x="729442" y="2507590"/>
              <a:chExt cx="135171" cy="137525"/>
            </a:xfrm>
          </p:grpSpPr>
          <p:sp>
            <p:nvSpPr>
              <p:cNvPr id="15" name="Freeform 71"/>
              <p:cNvSpPr>
                <a:spLocks/>
              </p:cNvSpPr>
              <p:nvPr/>
            </p:nvSpPr>
            <p:spPr bwMode="auto">
              <a:xfrm>
                <a:off x="729442" y="2520421"/>
                <a:ext cx="121606" cy="124694"/>
              </a:xfrm>
              <a:custGeom>
                <a:avLst/>
                <a:gdLst>
                  <a:gd name="T0" fmla="*/ 0 w 160"/>
                  <a:gd name="T1" fmla="*/ 0 h 160"/>
                  <a:gd name="T2" fmla="*/ 0 w 160"/>
                  <a:gd name="T3" fmla="*/ 160 h 160"/>
                  <a:gd name="T4" fmla="*/ 160 w 160"/>
                  <a:gd name="T5" fmla="*/ 160 h 160"/>
                  <a:gd name="T6" fmla="*/ 160 w 160"/>
                  <a:gd name="T7" fmla="*/ 70 h 160"/>
                  <a:gd name="T8" fmla="*/ 150 w 160"/>
                  <a:gd name="T9" fmla="*/ 70 h 160"/>
                  <a:gd name="T10" fmla="*/ 150 w 160"/>
                  <a:gd name="T11" fmla="*/ 150 h 160"/>
                  <a:gd name="T12" fmla="*/ 10 w 160"/>
                  <a:gd name="T13" fmla="*/ 150 h 160"/>
                  <a:gd name="T14" fmla="*/ 10 w 160"/>
                  <a:gd name="T15" fmla="*/ 10 h 160"/>
                  <a:gd name="T16" fmla="*/ 90 w 160"/>
                  <a:gd name="T17" fmla="*/ 10 h 160"/>
                  <a:gd name="T18" fmla="*/ 90 w 160"/>
                  <a:gd name="T19" fmla="*/ 0 h 160"/>
                  <a:gd name="T20" fmla="*/ 0 w 160"/>
                  <a:gd name="T2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" h="160">
                    <a:moveTo>
                      <a:pt x="0" y="0"/>
                    </a:moveTo>
                    <a:lnTo>
                      <a:pt x="0" y="160"/>
                    </a:lnTo>
                    <a:lnTo>
                      <a:pt x="160" y="160"/>
                    </a:lnTo>
                    <a:lnTo>
                      <a:pt x="160" y="70"/>
                    </a:lnTo>
                    <a:lnTo>
                      <a:pt x="150" y="70"/>
                    </a:lnTo>
                    <a:lnTo>
                      <a:pt x="150" y="150"/>
                    </a:lnTo>
                    <a:lnTo>
                      <a:pt x="10" y="150"/>
                    </a:lnTo>
                    <a:lnTo>
                      <a:pt x="10" y="1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Freeform 72"/>
              <p:cNvSpPr>
                <a:spLocks noEditPoints="1"/>
              </p:cNvSpPr>
              <p:nvPr/>
            </p:nvSpPr>
            <p:spPr bwMode="auto">
              <a:xfrm>
                <a:off x="771889" y="2507590"/>
                <a:ext cx="92724" cy="94300"/>
              </a:xfrm>
              <a:custGeom>
                <a:avLst/>
                <a:gdLst>
                  <a:gd name="T0" fmla="*/ 6 w 97"/>
                  <a:gd name="T1" fmla="*/ 74 h 97"/>
                  <a:gd name="T2" fmla="*/ 5 w 97"/>
                  <a:gd name="T3" fmla="*/ 78 h 97"/>
                  <a:gd name="T4" fmla="*/ 5 w 97"/>
                  <a:gd name="T5" fmla="*/ 78 h 97"/>
                  <a:gd name="T6" fmla="*/ 0 w 97"/>
                  <a:gd name="T7" fmla="*/ 97 h 97"/>
                  <a:gd name="T8" fmla="*/ 19 w 97"/>
                  <a:gd name="T9" fmla="*/ 92 h 97"/>
                  <a:gd name="T10" fmla="*/ 19 w 97"/>
                  <a:gd name="T11" fmla="*/ 92 h 97"/>
                  <a:gd name="T12" fmla="*/ 24 w 97"/>
                  <a:gd name="T13" fmla="*/ 91 h 97"/>
                  <a:gd name="T14" fmla="*/ 26 w 97"/>
                  <a:gd name="T15" fmla="*/ 88 h 97"/>
                  <a:gd name="T16" fmla="*/ 92 w 97"/>
                  <a:gd name="T17" fmla="*/ 22 h 97"/>
                  <a:gd name="T18" fmla="*/ 92 w 97"/>
                  <a:gd name="T19" fmla="*/ 5 h 97"/>
                  <a:gd name="T20" fmla="*/ 75 w 97"/>
                  <a:gd name="T21" fmla="*/ 5 h 97"/>
                  <a:gd name="T22" fmla="*/ 9 w 97"/>
                  <a:gd name="T23" fmla="*/ 71 h 97"/>
                  <a:gd name="T24" fmla="*/ 6 w 97"/>
                  <a:gd name="T25" fmla="*/ 74 h 97"/>
                  <a:gd name="T26" fmla="*/ 81 w 97"/>
                  <a:gd name="T27" fmla="*/ 10 h 97"/>
                  <a:gd name="T28" fmla="*/ 87 w 97"/>
                  <a:gd name="T29" fmla="*/ 10 h 97"/>
                  <a:gd name="T30" fmla="*/ 87 w 97"/>
                  <a:gd name="T31" fmla="*/ 16 h 97"/>
                  <a:gd name="T32" fmla="*/ 81 w 97"/>
                  <a:gd name="T33" fmla="*/ 22 h 97"/>
                  <a:gd name="T34" fmla="*/ 75 w 97"/>
                  <a:gd name="T35" fmla="*/ 16 h 97"/>
                  <a:gd name="T36" fmla="*/ 81 w 97"/>
                  <a:gd name="T37" fmla="*/ 10 h 97"/>
                  <a:gd name="T38" fmla="*/ 13 w 97"/>
                  <a:gd name="T39" fmla="*/ 79 h 97"/>
                  <a:gd name="T40" fmla="*/ 13 w 97"/>
                  <a:gd name="T41" fmla="*/ 79 h 97"/>
                  <a:gd name="T42" fmla="*/ 14 w 97"/>
                  <a:gd name="T43" fmla="*/ 78 h 97"/>
                  <a:gd name="T44" fmla="*/ 69 w 97"/>
                  <a:gd name="T45" fmla="*/ 22 h 97"/>
                  <a:gd name="T46" fmla="*/ 75 w 97"/>
                  <a:gd name="T47" fmla="*/ 28 h 97"/>
                  <a:gd name="T48" fmla="*/ 20 w 97"/>
                  <a:gd name="T49" fmla="*/ 83 h 97"/>
                  <a:gd name="T50" fmla="*/ 18 w 97"/>
                  <a:gd name="T51" fmla="*/ 84 h 97"/>
                  <a:gd name="T52" fmla="*/ 17 w 97"/>
                  <a:gd name="T53" fmla="*/ 84 h 97"/>
                  <a:gd name="T54" fmla="*/ 12 w 97"/>
                  <a:gd name="T55" fmla="*/ 85 h 97"/>
                  <a:gd name="T56" fmla="*/ 13 w 97"/>
                  <a:gd name="T57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7" h="97">
                    <a:moveTo>
                      <a:pt x="6" y="74"/>
                    </a:moveTo>
                    <a:cubicBezTo>
                      <a:pt x="5" y="78"/>
                      <a:pt x="5" y="78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7" y="17"/>
                      <a:pt x="97" y="9"/>
                      <a:pt x="92" y="5"/>
                    </a:cubicBezTo>
                    <a:cubicBezTo>
                      <a:pt x="88" y="0"/>
                      <a:pt x="80" y="0"/>
                      <a:pt x="75" y="5"/>
                    </a:cubicBezTo>
                    <a:cubicBezTo>
                      <a:pt x="9" y="71"/>
                      <a:pt x="9" y="71"/>
                      <a:pt x="9" y="71"/>
                    </a:cubicBezTo>
                    <a:lnTo>
                      <a:pt x="6" y="74"/>
                    </a:lnTo>
                    <a:close/>
                    <a:moveTo>
                      <a:pt x="81" y="10"/>
                    </a:moveTo>
                    <a:cubicBezTo>
                      <a:pt x="82" y="9"/>
                      <a:pt x="85" y="9"/>
                      <a:pt x="87" y="10"/>
                    </a:cubicBezTo>
                    <a:cubicBezTo>
                      <a:pt x="88" y="12"/>
                      <a:pt x="88" y="15"/>
                      <a:pt x="87" y="16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75" y="16"/>
                      <a:pt x="75" y="16"/>
                      <a:pt x="75" y="16"/>
                    </a:cubicBezTo>
                    <a:lnTo>
                      <a:pt x="81" y="10"/>
                    </a:lnTo>
                    <a:close/>
                    <a:moveTo>
                      <a:pt x="13" y="79"/>
                    </a:move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75" y="28"/>
                      <a:pt x="75" y="28"/>
                      <a:pt x="75" y="28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8" y="84"/>
                      <a:pt x="18" y="84"/>
                      <a:pt x="1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2" y="85"/>
                      <a:pt x="12" y="85"/>
                      <a:pt x="12" y="85"/>
                    </a:cubicBezTo>
                    <a:lnTo>
                      <a:pt x="13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17" name="직사각형 16"/>
          <p:cNvSpPr/>
          <p:nvPr/>
        </p:nvSpPr>
        <p:spPr>
          <a:xfrm>
            <a:off x="467544" y="2961195"/>
            <a:ext cx="5112568" cy="13387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기존의 노후화된 승강기의 부품을 교체하여 승차감 개선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고장율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감소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안전성 확보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에너지 절감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미적 효과 증대 등 단순한 내부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인테리어 변경부터 전면교체까지 다양한 범위의 승강기 성능향상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방법을 통칭하여 모더니제이션</a:t>
            </a:r>
            <a:r>
              <a:rPr lang="en-US" altLang="ko-KR" b="1" dirty="0" smtClean="0"/>
              <a:t>(Modernization)</a:t>
            </a:r>
            <a:r>
              <a:rPr lang="ko-KR" altLang="en-US" b="1" dirty="0" smtClean="0"/>
              <a:t>이라고 한다</a:t>
            </a:r>
            <a:r>
              <a:rPr lang="en-US" altLang="ko-KR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915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4604" y="1697421"/>
            <a:ext cx="3454792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ko-KR" altLang="en-US" sz="5400" b="1" spc="-300" smtClean="0">
                <a:gradFill>
                  <a:gsLst>
                    <a:gs pos="100000">
                      <a:schemeClr val="tx1">
                        <a:lumMod val="85000"/>
                        <a:lumOff val="15000"/>
                      </a:schemeClr>
                    </a:gs>
                    <a:gs pos="100000">
                      <a:srgbClr val="355383"/>
                    </a:gs>
                  </a:gsLst>
                  <a:lin ang="2700000" scaled="1"/>
                </a:gradFill>
              </a:rPr>
              <a:t>감사합니다</a:t>
            </a:r>
            <a:endParaRPr lang="ko-KR" altLang="en-US" sz="5400" b="1" spc="-300">
              <a:gradFill>
                <a:gsLst>
                  <a:gs pos="100000">
                    <a:schemeClr val="tx1">
                      <a:lumMod val="85000"/>
                      <a:lumOff val="15000"/>
                    </a:schemeClr>
                  </a:gs>
                  <a:gs pos="100000">
                    <a:srgbClr val="355383"/>
                  </a:gs>
                </a:gsLst>
                <a:lin ang="2700000" scaled="1"/>
              </a:gradFill>
            </a:endParaRPr>
          </a:p>
        </p:txBody>
      </p:sp>
      <p:pic>
        <p:nvPicPr>
          <p:cNvPr id="4" name="그림 3" descr="E:\기관CI\[01] 시그니처 및 엠블럼\1-01_시그니처_좌우조합(기본형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7494"/>
            <a:ext cx="1944216" cy="45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1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467544" y="2466808"/>
            <a:ext cx="8064896" cy="2193174"/>
          </a:xfrm>
          <a:prstGeom prst="roundRect">
            <a:avLst/>
          </a:prstGeom>
          <a:ln w="38100">
            <a:solidFill>
              <a:srgbClr val="7030A0"/>
            </a:solidFill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승강기 교체공사 필요성</a:t>
            </a:r>
            <a:endParaRPr lang="ko-KR" altLang="en-US" dirty="0"/>
          </a:p>
        </p:txBody>
      </p:sp>
      <p:grpSp>
        <p:nvGrpSpPr>
          <p:cNvPr id="61" name="그룹 60"/>
          <p:cNvGrpSpPr/>
          <p:nvPr/>
        </p:nvGrpSpPr>
        <p:grpSpPr>
          <a:xfrm>
            <a:off x="471157" y="843558"/>
            <a:ext cx="1580563" cy="288000"/>
            <a:chOff x="615173" y="1347614"/>
            <a:chExt cx="1580563" cy="288000"/>
          </a:xfrm>
        </p:grpSpPr>
        <p:sp>
          <p:nvSpPr>
            <p:cNvPr id="62" name="모서리가 둥근 직사각형 1"/>
            <p:cNvSpPr/>
            <p:nvPr/>
          </p:nvSpPr>
          <p:spPr>
            <a:xfrm>
              <a:off x="615173" y="1347614"/>
              <a:ext cx="1580563" cy="288000"/>
            </a:xfrm>
            <a:custGeom>
              <a:avLst/>
              <a:gdLst/>
              <a:ahLst/>
              <a:cxnLst/>
              <a:rect l="l" t="t" r="r" b="b"/>
              <a:pathLst>
                <a:path w="2160736" h="288000">
                  <a:moveTo>
                    <a:pt x="0" y="0"/>
                  </a:moveTo>
                  <a:lnTo>
                    <a:pt x="2016736" y="0"/>
                  </a:lnTo>
                  <a:cubicBezTo>
                    <a:pt x="2096265" y="0"/>
                    <a:pt x="2160736" y="64471"/>
                    <a:pt x="2160736" y="144000"/>
                  </a:cubicBezTo>
                  <a:cubicBezTo>
                    <a:pt x="2160736" y="223529"/>
                    <a:pt x="2096265" y="288000"/>
                    <a:pt x="2016736" y="288000"/>
                  </a:cubicBezTo>
                  <a:lnTo>
                    <a:pt x="0" y="288000"/>
                  </a:lnTo>
                  <a:close/>
                </a:path>
              </a:pathLst>
            </a:custGeom>
            <a:solidFill>
              <a:srgbClr val="3D527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kumimoji="1" lang="ko-KR" altLang="en-US" sz="1400" b="1" spc="-5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kumimoji="1" lang="ko-KR" altLang="en-US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안전성 미확보</a:t>
              </a:r>
              <a:endParaRPr kumimoji="1" lang="ko-KR" altLang="en-US" sz="1400" b="1" spc="-100" dirty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706402" y="1408781"/>
              <a:ext cx="135171" cy="137525"/>
              <a:chOff x="729442" y="2507590"/>
              <a:chExt cx="135171" cy="137525"/>
            </a:xfrm>
          </p:grpSpPr>
          <p:sp>
            <p:nvSpPr>
              <p:cNvPr id="64" name="Freeform 71"/>
              <p:cNvSpPr>
                <a:spLocks/>
              </p:cNvSpPr>
              <p:nvPr/>
            </p:nvSpPr>
            <p:spPr bwMode="auto">
              <a:xfrm>
                <a:off x="729442" y="2520421"/>
                <a:ext cx="121606" cy="124694"/>
              </a:xfrm>
              <a:custGeom>
                <a:avLst/>
                <a:gdLst>
                  <a:gd name="T0" fmla="*/ 0 w 160"/>
                  <a:gd name="T1" fmla="*/ 0 h 160"/>
                  <a:gd name="T2" fmla="*/ 0 w 160"/>
                  <a:gd name="T3" fmla="*/ 160 h 160"/>
                  <a:gd name="T4" fmla="*/ 160 w 160"/>
                  <a:gd name="T5" fmla="*/ 160 h 160"/>
                  <a:gd name="T6" fmla="*/ 160 w 160"/>
                  <a:gd name="T7" fmla="*/ 70 h 160"/>
                  <a:gd name="T8" fmla="*/ 150 w 160"/>
                  <a:gd name="T9" fmla="*/ 70 h 160"/>
                  <a:gd name="T10" fmla="*/ 150 w 160"/>
                  <a:gd name="T11" fmla="*/ 150 h 160"/>
                  <a:gd name="T12" fmla="*/ 10 w 160"/>
                  <a:gd name="T13" fmla="*/ 150 h 160"/>
                  <a:gd name="T14" fmla="*/ 10 w 160"/>
                  <a:gd name="T15" fmla="*/ 10 h 160"/>
                  <a:gd name="T16" fmla="*/ 90 w 160"/>
                  <a:gd name="T17" fmla="*/ 10 h 160"/>
                  <a:gd name="T18" fmla="*/ 90 w 160"/>
                  <a:gd name="T19" fmla="*/ 0 h 160"/>
                  <a:gd name="T20" fmla="*/ 0 w 160"/>
                  <a:gd name="T2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" h="160">
                    <a:moveTo>
                      <a:pt x="0" y="0"/>
                    </a:moveTo>
                    <a:lnTo>
                      <a:pt x="0" y="160"/>
                    </a:lnTo>
                    <a:lnTo>
                      <a:pt x="160" y="160"/>
                    </a:lnTo>
                    <a:lnTo>
                      <a:pt x="160" y="70"/>
                    </a:lnTo>
                    <a:lnTo>
                      <a:pt x="150" y="70"/>
                    </a:lnTo>
                    <a:lnTo>
                      <a:pt x="150" y="150"/>
                    </a:lnTo>
                    <a:lnTo>
                      <a:pt x="10" y="150"/>
                    </a:lnTo>
                    <a:lnTo>
                      <a:pt x="10" y="1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72"/>
              <p:cNvSpPr>
                <a:spLocks noEditPoints="1"/>
              </p:cNvSpPr>
              <p:nvPr/>
            </p:nvSpPr>
            <p:spPr bwMode="auto">
              <a:xfrm>
                <a:off x="771889" y="2507590"/>
                <a:ext cx="92724" cy="94300"/>
              </a:xfrm>
              <a:custGeom>
                <a:avLst/>
                <a:gdLst>
                  <a:gd name="T0" fmla="*/ 6 w 97"/>
                  <a:gd name="T1" fmla="*/ 74 h 97"/>
                  <a:gd name="T2" fmla="*/ 5 w 97"/>
                  <a:gd name="T3" fmla="*/ 78 h 97"/>
                  <a:gd name="T4" fmla="*/ 5 w 97"/>
                  <a:gd name="T5" fmla="*/ 78 h 97"/>
                  <a:gd name="T6" fmla="*/ 0 w 97"/>
                  <a:gd name="T7" fmla="*/ 97 h 97"/>
                  <a:gd name="T8" fmla="*/ 19 w 97"/>
                  <a:gd name="T9" fmla="*/ 92 h 97"/>
                  <a:gd name="T10" fmla="*/ 19 w 97"/>
                  <a:gd name="T11" fmla="*/ 92 h 97"/>
                  <a:gd name="T12" fmla="*/ 24 w 97"/>
                  <a:gd name="T13" fmla="*/ 91 h 97"/>
                  <a:gd name="T14" fmla="*/ 26 w 97"/>
                  <a:gd name="T15" fmla="*/ 88 h 97"/>
                  <a:gd name="T16" fmla="*/ 92 w 97"/>
                  <a:gd name="T17" fmla="*/ 22 h 97"/>
                  <a:gd name="T18" fmla="*/ 92 w 97"/>
                  <a:gd name="T19" fmla="*/ 5 h 97"/>
                  <a:gd name="T20" fmla="*/ 75 w 97"/>
                  <a:gd name="T21" fmla="*/ 5 h 97"/>
                  <a:gd name="T22" fmla="*/ 9 w 97"/>
                  <a:gd name="T23" fmla="*/ 71 h 97"/>
                  <a:gd name="T24" fmla="*/ 6 w 97"/>
                  <a:gd name="T25" fmla="*/ 74 h 97"/>
                  <a:gd name="T26" fmla="*/ 81 w 97"/>
                  <a:gd name="T27" fmla="*/ 10 h 97"/>
                  <a:gd name="T28" fmla="*/ 87 w 97"/>
                  <a:gd name="T29" fmla="*/ 10 h 97"/>
                  <a:gd name="T30" fmla="*/ 87 w 97"/>
                  <a:gd name="T31" fmla="*/ 16 h 97"/>
                  <a:gd name="T32" fmla="*/ 81 w 97"/>
                  <a:gd name="T33" fmla="*/ 22 h 97"/>
                  <a:gd name="T34" fmla="*/ 75 w 97"/>
                  <a:gd name="T35" fmla="*/ 16 h 97"/>
                  <a:gd name="T36" fmla="*/ 81 w 97"/>
                  <a:gd name="T37" fmla="*/ 10 h 97"/>
                  <a:gd name="T38" fmla="*/ 13 w 97"/>
                  <a:gd name="T39" fmla="*/ 79 h 97"/>
                  <a:gd name="T40" fmla="*/ 13 w 97"/>
                  <a:gd name="T41" fmla="*/ 79 h 97"/>
                  <a:gd name="T42" fmla="*/ 14 w 97"/>
                  <a:gd name="T43" fmla="*/ 78 h 97"/>
                  <a:gd name="T44" fmla="*/ 69 w 97"/>
                  <a:gd name="T45" fmla="*/ 22 h 97"/>
                  <a:gd name="T46" fmla="*/ 75 w 97"/>
                  <a:gd name="T47" fmla="*/ 28 h 97"/>
                  <a:gd name="T48" fmla="*/ 20 w 97"/>
                  <a:gd name="T49" fmla="*/ 83 h 97"/>
                  <a:gd name="T50" fmla="*/ 18 w 97"/>
                  <a:gd name="T51" fmla="*/ 84 h 97"/>
                  <a:gd name="T52" fmla="*/ 17 w 97"/>
                  <a:gd name="T53" fmla="*/ 84 h 97"/>
                  <a:gd name="T54" fmla="*/ 12 w 97"/>
                  <a:gd name="T55" fmla="*/ 85 h 97"/>
                  <a:gd name="T56" fmla="*/ 13 w 97"/>
                  <a:gd name="T57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7" h="97">
                    <a:moveTo>
                      <a:pt x="6" y="74"/>
                    </a:moveTo>
                    <a:cubicBezTo>
                      <a:pt x="5" y="78"/>
                      <a:pt x="5" y="78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7" y="17"/>
                      <a:pt x="97" y="9"/>
                      <a:pt x="92" y="5"/>
                    </a:cubicBezTo>
                    <a:cubicBezTo>
                      <a:pt x="88" y="0"/>
                      <a:pt x="80" y="0"/>
                      <a:pt x="75" y="5"/>
                    </a:cubicBezTo>
                    <a:cubicBezTo>
                      <a:pt x="9" y="71"/>
                      <a:pt x="9" y="71"/>
                      <a:pt x="9" y="71"/>
                    </a:cubicBezTo>
                    <a:lnTo>
                      <a:pt x="6" y="74"/>
                    </a:lnTo>
                    <a:close/>
                    <a:moveTo>
                      <a:pt x="81" y="10"/>
                    </a:moveTo>
                    <a:cubicBezTo>
                      <a:pt x="82" y="9"/>
                      <a:pt x="85" y="9"/>
                      <a:pt x="87" y="10"/>
                    </a:cubicBezTo>
                    <a:cubicBezTo>
                      <a:pt x="88" y="12"/>
                      <a:pt x="88" y="15"/>
                      <a:pt x="87" y="16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75" y="16"/>
                      <a:pt x="75" y="16"/>
                      <a:pt x="75" y="16"/>
                    </a:cubicBezTo>
                    <a:lnTo>
                      <a:pt x="81" y="10"/>
                    </a:lnTo>
                    <a:close/>
                    <a:moveTo>
                      <a:pt x="13" y="79"/>
                    </a:move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75" y="28"/>
                      <a:pt x="75" y="28"/>
                      <a:pt x="75" y="28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8" y="84"/>
                      <a:pt x="18" y="84"/>
                      <a:pt x="1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2" y="85"/>
                      <a:pt x="12" y="85"/>
                      <a:pt x="12" y="85"/>
                    </a:cubicBezTo>
                    <a:lnTo>
                      <a:pt x="13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66" name="직사각형 65"/>
          <p:cNvSpPr/>
          <p:nvPr/>
        </p:nvSpPr>
        <p:spPr>
          <a:xfrm>
            <a:off x="467544" y="1131590"/>
            <a:ext cx="8064896" cy="68164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공동주택 특수성에 의한 적정 부품교체 미흡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검사 후 </a:t>
            </a:r>
            <a:r>
              <a:rPr lang="ko-KR" altLang="en-US" b="1" dirty="0" err="1" smtClean="0"/>
              <a:t>지적사항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발생항목의</a:t>
            </a:r>
            <a:r>
              <a:rPr lang="ko-KR" altLang="en-US" b="1" dirty="0" smtClean="0"/>
              <a:t> 부품만 사후 교체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고장발생에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따른 점검 등으로 규칙 없는 부품의 교환 주기로 인한 </a:t>
            </a:r>
            <a:r>
              <a:rPr lang="ko-KR" altLang="en-US" b="1" dirty="0" err="1" smtClean="0"/>
              <a:t>응급처치식</a:t>
            </a:r>
            <a:r>
              <a:rPr lang="ko-KR" altLang="en-US" b="1" dirty="0" smtClean="0"/>
              <a:t>  대응으로 안전성 확보 결여</a:t>
            </a:r>
            <a:endParaRPr lang="en-US" altLang="ko-KR" b="1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232" y="2662660"/>
            <a:ext cx="2400000" cy="180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408" y="2662660"/>
            <a:ext cx="2400000" cy="180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1" name="직사각형 20"/>
          <p:cNvSpPr/>
          <p:nvPr/>
        </p:nvSpPr>
        <p:spPr>
          <a:xfrm>
            <a:off x="467544" y="2131756"/>
            <a:ext cx="1512168" cy="370021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softEdge rad="25400"/>
          </a:effectLst>
        </p:spPr>
        <p:txBody>
          <a:bodyPr wrap="square" lIns="91368" tIns="45680" rIns="91368" bIns="45680">
            <a:spAutoFit/>
          </a:bodyPr>
          <a:lstStyle/>
          <a:p>
            <a:pPr marL="179388" indent="-179388" algn="ctr"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</a:rPr>
              <a:t>방치된 노후 부품</a:t>
            </a:r>
            <a:endParaRPr lang="en-US" altLang="ko-KR" b="1" dirty="0" smtClean="0">
              <a:solidFill>
                <a:schemeClr val="bg1"/>
              </a:solidFill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59037"/>
            <a:ext cx="2400000" cy="180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414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/>
        </p:nvSpPr>
        <p:spPr>
          <a:xfrm>
            <a:off x="467544" y="2610824"/>
            <a:ext cx="8064896" cy="2193174"/>
          </a:xfrm>
          <a:prstGeom prst="roundRect">
            <a:avLst/>
          </a:prstGeom>
          <a:ln w="38100">
            <a:solidFill>
              <a:srgbClr val="7030A0"/>
            </a:solidFill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승강기 교체공사 필요성</a:t>
            </a:r>
            <a:endParaRPr lang="ko-KR" altLang="en-US" dirty="0"/>
          </a:p>
        </p:txBody>
      </p:sp>
      <p:grpSp>
        <p:nvGrpSpPr>
          <p:cNvPr id="61" name="그룹 60"/>
          <p:cNvGrpSpPr/>
          <p:nvPr/>
        </p:nvGrpSpPr>
        <p:grpSpPr>
          <a:xfrm>
            <a:off x="471157" y="843558"/>
            <a:ext cx="1580563" cy="288000"/>
            <a:chOff x="615173" y="1347614"/>
            <a:chExt cx="1580563" cy="288000"/>
          </a:xfrm>
        </p:grpSpPr>
        <p:sp>
          <p:nvSpPr>
            <p:cNvPr id="62" name="모서리가 둥근 직사각형 1"/>
            <p:cNvSpPr/>
            <p:nvPr/>
          </p:nvSpPr>
          <p:spPr>
            <a:xfrm>
              <a:off x="615173" y="1347614"/>
              <a:ext cx="1580563" cy="288000"/>
            </a:xfrm>
            <a:custGeom>
              <a:avLst/>
              <a:gdLst/>
              <a:ahLst/>
              <a:cxnLst/>
              <a:rect l="l" t="t" r="r" b="b"/>
              <a:pathLst>
                <a:path w="2160736" h="288000">
                  <a:moveTo>
                    <a:pt x="0" y="0"/>
                  </a:moveTo>
                  <a:lnTo>
                    <a:pt x="2016736" y="0"/>
                  </a:lnTo>
                  <a:cubicBezTo>
                    <a:pt x="2096265" y="0"/>
                    <a:pt x="2160736" y="64471"/>
                    <a:pt x="2160736" y="144000"/>
                  </a:cubicBezTo>
                  <a:cubicBezTo>
                    <a:pt x="2160736" y="223529"/>
                    <a:pt x="2096265" y="288000"/>
                    <a:pt x="2016736" y="288000"/>
                  </a:cubicBezTo>
                  <a:lnTo>
                    <a:pt x="0" y="288000"/>
                  </a:lnTo>
                  <a:close/>
                </a:path>
              </a:pathLst>
            </a:custGeom>
            <a:solidFill>
              <a:srgbClr val="3D527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kumimoji="1" lang="ko-KR" altLang="en-US" sz="1400" b="1" spc="-5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kumimoji="1" lang="ko-KR" altLang="en-US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재산가치 하락</a:t>
              </a:r>
              <a:endParaRPr kumimoji="1" lang="ko-KR" altLang="en-US" sz="1400" b="1" spc="-100" dirty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706402" y="1408781"/>
              <a:ext cx="135171" cy="137525"/>
              <a:chOff x="729442" y="2507590"/>
              <a:chExt cx="135171" cy="137525"/>
            </a:xfrm>
          </p:grpSpPr>
          <p:sp>
            <p:nvSpPr>
              <p:cNvPr id="64" name="Freeform 71"/>
              <p:cNvSpPr>
                <a:spLocks/>
              </p:cNvSpPr>
              <p:nvPr/>
            </p:nvSpPr>
            <p:spPr bwMode="auto">
              <a:xfrm>
                <a:off x="729442" y="2520421"/>
                <a:ext cx="121606" cy="124694"/>
              </a:xfrm>
              <a:custGeom>
                <a:avLst/>
                <a:gdLst>
                  <a:gd name="T0" fmla="*/ 0 w 160"/>
                  <a:gd name="T1" fmla="*/ 0 h 160"/>
                  <a:gd name="T2" fmla="*/ 0 w 160"/>
                  <a:gd name="T3" fmla="*/ 160 h 160"/>
                  <a:gd name="T4" fmla="*/ 160 w 160"/>
                  <a:gd name="T5" fmla="*/ 160 h 160"/>
                  <a:gd name="T6" fmla="*/ 160 w 160"/>
                  <a:gd name="T7" fmla="*/ 70 h 160"/>
                  <a:gd name="T8" fmla="*/ 150 w 160"/>
                  <a:gd name="T9" fmla="*/ 70 h 160"/>
                  <a:gd name="T10" fmla="*/ 150 w 160"/>
                  <a:gd name="T11" fmla="*/ 150 h 160"/>
                  <a:gd name="T12" fmla="*/ 10 w 160"/>
                  <a:gd name="T13" fmla="*/ 150 h 160"/>
                  <a:gd name="T14" fmla="*/ 10 w 160"/>
                  <a:gd name="T15" fmla="*/ 10 h 160"/>
                  <a:gd name="T16" fmla="*/ 90 w 160"/>
                  <a:gd name="T17" fmla="*/ 10 h 160"/>
                  <a:gd name="T18" fmla="*/ 90 w 160"/>
                  <a:gd name="T19" fmla="*/ 0 h 160"/>
                  <a:gd name="T20" fmla="*/ 0 w 160"/>
                  <a:gd name="T2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" h="160">
                    <a:moveTo>
                      <a:pt x="0" y="0"/>
                    </a:moveTo>
                    <a:lnTo>
                      <a:pt x="0" y="160"/>
                    </a:lnTo>
                    <a:lnTo>
                      <a:pt x="160" y="160"/>
                    </a:lnTo>
                    <a:lnTo>
                      <a:pt x="160" y="70"/>
                    </a:lnTo>
                    <a:lnTo>
                      <a:pt x="150" y="70"/>
                    </a:lnTo>
                    <a:lnTo>
                      <a:pt x="150" y="150"/>
                    </a:lnTo>
                    <a:lnTo>
                      <a:pt x="10" y="150"/>
                    </a:lnTo>
                    <a:lnTo>
                      <a:pt x="10" y="1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72"/>
              <p:cNvSpPr>
                <a:spLocks noEditPoints="1"/>
              </p:cNvSpPr>
              <p:nvPr/>
            </p:nvSpPr>
            <p:spPr bwMode="auto">
              <a:xfrm>
                <a:off x="771889" y="2507590"/>
                <a:ext cx="92724" cy="94300"/>
              </a:xfrm>
              <a:custGeom>
                <a:avLst/>
                <a:gdLst>
                  <a:gd name="T0" fmla="*/ 6 w 97"/>
                  <a:gd name="T1" fmla="*/ 74 h 97"/>
                  <a:gd name="T2" fmla="*/ 5 w 97"/>
                  <a:gd name="T3" fmla="*/ 78 h 97"/>
                  <a:gd name="T4" fmla="*/ 5 w 97"/>
                  <a:gd name="T5" fmla="*/ 78 h 97"/>
                  <a:gd name="T6" fmla="*/ 0 w 97"/>
                  <a:gd name="T7" fmla="*/ 97 h 97"/>
                  <a:gd name="T8" fmla="*/ 19 w 97"/>
                  <a:gd name="T9" fmla="*/ 92 h 97"/>
                  <a:gd name="T10" fmla="*/ 19 w 97"/>
                  <a:gd name="T11" fmla="*/ 92 h 97"/>
                  <a:gd name="T12" fmla="*/ 24 w 97"/>
                  <a:gd name="T13" fmla="*/ 91 h 97"/>
                  <a:gd name="T14" fmla="*/ 26 w 97"/>
                  <a:gd name="T15" fmla="*/ 88 h 97"/>
                  <a:gd name="T16" fmla="*/ 92 w 97"/>
                  <a:gd name="T17" fmla="*/ 22 h 97"/>
                  <a:gd name="T18" fmla="*/ 92 w 97"/>
                  <a:gd name="T19" fmla="*/ 5 h 97"/>
                  <a:gd name="T20" fmla="*/ 75 w 97"/>
                  <a:gd name="T21" fmla="*/ 5 h 97"/>
                  <a:gd name="T22" fmla="*/ 9 w 97"/>
                  <a:gd name="T23" fmla="*/ 71 h 97"/>
                  <a:gd name="T24" fmla="*/ 6 w 97"/>
                  <a:gd name="T25" fmla="*/ 74 h 97"/>
                  <a:gd name="T26" fmla="*/ 81 w 97"/>
                  <a:gd name="T27" fmla="*/ 10 h 97"/>
                  <a:gd name="T28" fmla="*/ 87 w 97"/>
                  <a:gd name="T29" fmla="*/ 10 h 97"/>
                  <a:gd name="T30" fmla="*/ 87 w 97"/>
                  <a:gd name="T31" fmla="*/ 16 h 97"/>
                  <a:gd name="T32" fmla="*/ 81 w 97"/>
                  <a:gd name="T33" fmla="*/ 22 h 97"/>
                  <a:gd name="T34" fmla="*/ 75 w 97"/>
                  <a:gd name="T35" fmla="*/ 16 h 97"/>
                  <a:gd name="T36" fmla="*/ 81 w 97"/>
                  <a:gd name="T37" fmla="*/ 10 h 97"/>
                  <a:gd name="T38" fmla="*/ 13 w 97"/>
                  <a:gd name="T39" fmla="*/ 79 h 97"/>
                  <a:gd name="T40" fmla="*/ 13 w 97"/>
                  <a:gd name="T41" fmla="*/ 79 h 97"/>
                  <a:gd name="T42" fmla="*/ 14 w 97"/>
                  <a:gd name="T43" fmla="*/ 78 h 97"/>
                  <a:gd name="T44" fmla="*/ 69 w 97"/>
                  <a:gd name="T45" fmla="*/ 22 h 97"/>
                  <a:gd name="T46" fmla="*/ 75 w 97"/>
                  <a:gd name="T47" fmla="*/ 28 h 97"/>
                  <a:gd name="T48" fmla="*/ 20 w 97"/>
                  <a:gd name="T49" fmla="*/ 83 h 97"/>
                  <a:gd name="T50" fmla="*/ 18 w 97"/>
                  <a:gd name="T51" fmla="*/ 84 h 97"/>
                  <a:gd name="T52" fmla="*/ 17 w 97"/>
                  <a:gd name="T53" fmla="*/ 84 h 97"/>
                  <a:gd name="T54" fmla="*/ 12 w 97"/>
                  <a:gd name="T55" fmla="*/ 85 h 97"/>
                  <a:gd name="T56" fmla="*/ 13 w 97"/>
                  <a:gd name="T57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7" h="97">
                    <a:moveTo>
                      <a:pt x="6" y="74"/>
                    </a:moveTo>
                    <a:cubicBezTo>
                      <a:pt x="5" y="78"/>
                      <a:pt x="5" y="78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7" y="17"/>
                      <a:pt x="97" y="9"/>
                      <a:pt x="92" y="5"/>
                    </a:cubicBezTo>
                    <a:cubicBezTo>
                      <a:pt x="88" y="0"/>
                      <a:pt x="80" y="0"/>
                      <a:pt x="75" y="5"/>
                    </a:cubicBezTo>
                    <a:cubicBezTo>
                      <a:pt x="9" y="71"/>
                      <a:pt x="9" y="71"/>
                      <a:pt x="9" y="71"/>
                    </a:cubicBezTo>
                    <a:lnTo>
                      <a:pt x="6" y="74"/>
                    </a:lnTo>
                    <a:close/>
                    <a:moveTo>
                      <a:pt x="81" y="10"/>
                    </a:moveTo>
                    <a:cubicBezTo>
                      <a:pt x="82" y="9"/>
                      <a:pt x="85" y="9"/>
                      <a:pt x="87" y="10"/>
                    </a:cubicBezTo>
                    <a:cubicBezTo>
                      <a:pt x="88" y="12"/>
                      <a:pt x="88" y="15"/>
                      <a:pt x="87" y="16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75" y="16"/>
                      <a:pt x="75" y="16"/>
                      <a:pt x="75" y="16"/>
                    </a:cubicBezTo>
                    <a:lnTo>
                      <a:pt x="81" y="10"/>
                    </a:lnTo>
                    <a:close/>
                    <a:moveTo>
                      <a:pt x="13" y="79"/>
                    </a:move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75" y="28"/>
                      <a:pt x="75" y="28"/>
                      <a:pt x="75" y="28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8" y="84"/>
                      <a:pt x="18" y="84"/>
                      <a:pt x="1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2" y="85"/>
                      <a:pt x="12" y="85"/>
                      <a:pt x="12" y="85"/>
                    </a:cubicBezTo>
                    <a:lnTo>
                      <a:pt x="13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66" name="직사각형 65"/>
          <p:cNvSpPr/>
          <p:nvPr/>
        </p:nvSpPr>
        <p:spPr>
          <a:xfrm>
            <a:off x="467544" y="1131590"/>
            <a:ext cx="8064896" cy="10271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spc="-60" dirty="0" smtClean="0"/>
              <a:t>승강기는 하루에도 수많은 주민이 이용하는 필수 이동수단으로 공동주택의 얼굴에 해당하는 중요한 이미지를 </a:t>
            </a:r>
            <a:endParaRPr lang="en-US" altLang="ko-KR" b="1" spc="-60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부여하고 있으나</a:t>
            </a:r>
            <a:r>
              <a:rPr lang="en-US" altLang="ko-KR" b="1" dirty="0"/>
              <a:t> </a:t>
            </a:r>
            <a:r>
              <a:rPr lang="ko-KR" altLang="en-US" b="1" dirty="0" smtClean="0"/>
              <a:t>승강기의 노후화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디자인 낙후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안전성 결여 등으로 공동주택의 </a:t>
            </a:r>
            <a:r>
              <a:rPr lang="ko-KR" altLang="en-US" b="1" dirty="0" err="1" smtClean="0"/>
              <a:t>재산가치와</a:t>
            </a:r>
            <a:r>
              <a:rPr lang="ko-KR" altLang="en-US" b="1" dirty="0" smtClean="0"/>
              <a:t> 품격을 저하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시킴</a:t>
            </a:r>
            <a:r>
              <a:rPr lang="en-US" altLang="ko-KR" b="1" dirty="0" smtClean="0"/>
              <a:t>.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467544" y="2275772"/>
            <a:ext cx="1512168" cy="403876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>
            <a:softEdge rad="25400"/>
          </a:effectLst>
        </p:spPr>
        <p:txBody>
          <a:bodyPr wrap="square" lIns="91368" tIns="45680" rIns="91368" bIns="45680">
            <a:spAutoFit/>
          </a:bodyPr>
          <a:lstStyle/>
          <a:p>
            <a:pPr marL="179388" indent="-179388" algn="ctr" fontAlgn="base">
              <a:lnSpc>
                <a:spcPct val="150000"/>
              </a:lnSpc>
            </a:pPr>
            <a:r>
              <a:rPr lang="ko-KR" altLang="en-US" b="1" dirty="0" smtClean="0">
                <a:solidFill>
                  <a:schemeClr val="bg1"/>
                </a:solidFill>
              </a:rPr>
              <a:t>교체 전</a:t>
            </a:r>
            <a:r>
              <a:rPr lang="en-US" altLang="ko-KR" b="1" dirty="0" smtClean="0">
                <a:solidFill>
                  <a:schemeClr val="bg1"/>
                </a:solidFill>
              </a:rPr>
              <a:t>·</a:t>
            </a:r>
            <a:r>
              <a:rPr lang="ko-KR" altLang="en-US" b="1" dirty="0" smtClean="0">
                <a:solidFill>
                  <a:schemeClr val="bg1"/>
                </a:solidFill>
              </a:rPr>
              <a:t>후 비교</a:t>
            </a:r>
            <a:endParaRPr lang="en-US" altLang="ko-KR" b="1" dirty="0" smtClean="0">
              <a:solidFill>
                <a:schemeClr val="bg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40" y="2794698"/>
            <a:ext cx="2400000" cy="1800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26" name="Picture 2" descr="DSC017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60" y="2801422"/>
            <a:ext cx="2391892" cy="1800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SC017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06190"/>
            <a:ext cx="2391892" cy="18000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오른쪽 화살표 8"/>
          <p:cNvSpPr/>
          <p:nvPr/>
        </p:nvSpPr>
        <p:spPr>
          <a:xfrm>
            <a:off x="3275856" y="3435846"/>
            <a:ext cx="144016" cy="360040"/>
          </a:xfrm>
          <a:prstGeom prst="rightArrow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624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승강기 교체공사 필요성</a:t>
            </a:r>
            <a:endParaRPr lang="ko-KR" altLang="en-US" dirty="0"/>
          </a:p>
        </p:txBody>
      </p:sp>
      <p:grpSp>
        <p:nvGrpSpPr>
          <p:cNvPr id="61" name="그룹 60"/>
          <p:cNvGrpSpPr/>
          <p:nvPr/>
        </p:nvGrpSpPr>
        <p:grpSpPr>
          <a:xfrm>
            <a:off x="471157" y="843558"/>
            <a:ext cx="1724579" cy="288000"/>
            <a:chOff x="615173" y="1347614"/>
            <a:chExt cx="1580563" cy="288000"/>
          </a:xfrm>
        </p:grpSpPr>
        <p:sp>
          <p:nvSpPr>
            <p:cNvPr id="62" name="모서리가 둥근 직사각형 1"/>
            <p:cNvSpPr/>
            <p:nvPr/>
          </p:nvSpPr>
          <p:spPr>
            <a:xfrm>
              <a:off x="615173" y="1347614"/>
              <a:ext cx="1580563" cy="288000"/>
            </a:xfrm>
            <a:custGeom>
              <a:avLst/>
              <a:gdLst/>
              <a:ahLst/>
              <a:cxnLst/>
              <a:rect l="l" t="t" r="r" b="b"/>
              <a:pathLst>
                <a:path w="2160736" h="288000">
                  <a:moveTo>
                    <a:pt x="0" y="0"/>
                  </a:moveTo>
                  <a:lnTo>
                    <a:pt x="2016736" y="0"/>
                  </a:lnTo>
                  <a:cubicBezTo>
                    <a:pt x="2096265" y="0"/>
                    <a:pt x="2160736" y="64471"/>
                    <a:pt x="2160736" y="144000"/>
                  </a:cubicBezTo>
                  <a:cubicBezTo>
                    <a:pt x="2160736" y="223529"/>
                    <a:pt x="2096265" y="288000"/>
                    <a:pt x="2016736" y="288000"/>
                  </a:cubicBezTo>
                  <a:lnTo>
                    <a:pt x="0" y="288000"/>
                  </a:lnTo>
                  <a:close/>
                </a:path>
              </a:pathLst>
            </a:custGeom>
            <a:solidFill>
              <a:srgbClr val="3D527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kumimoji="1" lang="ko-KR" altLang="en-US" sz="1400" b="1" spc="-5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itchFamily="50" charset="-127"/>
                  <a:ea typeface="나눔고딕" pitchFamily="50" charset="-127"/>
                </a:rPr>
                <a:t>    </a:t>
              </a:r>
              <a:r>
                <a:rPr kumimoji="1" lang="ko-KR" altLang="en-US" sz="1400" b="1" spc="-100" dirty="0" smtClean="0">
                  <a:ln>
                    <a:solidFill>
                      <a:srgbClr val="4FD1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유지관리비 상승</a:t>
              </a:r>
              <a:endParaRPr kumimoji="1" lang="ko-KR" altLang="en-US" sz="1400" b="1" spc="-100" dirty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706402" y="1408781"/>
              <a:ext cx="135171" cy="137525"/>
              <a:chOff x="729442" y="2507590"/>
              <a:chExt cx="135171" cy="137525"/>
            </a:xfrm>
          </p:grpSpPr>
          <p:sp>
            <p:nvSpPr>
              <p:cNvPr id="64" name="Freeform 71"/>
              <p:cNvSpPr>
                <a:spLocks/>
              </p:cNvSpPr>
              <p:nvPr/>
            </p:nvSpPr>
            <p:spPr bwMode="auto">
              <a:xfrm>
                <a:off x="729442" y="2520421"/>
                <a:ext cx="121606" cy="124694"/>
              </a:xfrm>
              <a:custGeom>
                <a:avLst/>
                <a:gdLst>
                  <a:gd name="T0" fmla="*/ 0 w 160"/>
                  <a:gd name="T1" fmla="*/ 0 h 160"/>
                  <a:gd name="T2" fmla="*/ 0 w 160"/>
                  <a:gd name="T3" fmla="*/ 160 h 160"/>
                  <a:gd name="T4" fmla="*/ 160 w 160"/>
                  <a:gd name="T5" fmla="*/ 160 h 160"/>
                  <a:gd name="T6" fmla="*/ 160 w 160"/>
                  <a:gd name="T7" fmla="*/ 70 h 160"/>
                  <a:gd name="T8" fmla="*/ 150 w 160"/>
                  <a:gd name="T9" fmla="*/ 70 h 160"/>
                  <a:gd name="T10" fmla="*/ 150 w 160"/>
                  <a:gd name="T11" fmla="*/ 150 h 160"/>
                  <a:gd name="T12" fmla="*/ 10 w 160"/>
                  <a:gd name="T13" fmla="*/ 150 h 160"/>
                  <a:gd name="T14" fmla="*/ 10 w 160"/>
                  <a:gd name="T15" fmla="*/ 10 h 160"/>
                  <a:gd name="T16" fmla="*/ 90 w 160"/>
                  <a:gd name="T17" fmla="*/ 10 h 160"/>
                  <a:gd name="T18" fmla="*/ 90 w 160"/>
                  <a:gd name="T19" fmla="*/ 0 h 160"/>
                  <a:gd name="T20" fmla="*/ 0 w 160"/>
                  <a:gd name="T21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0" h="160">
                    <a:moveTo>
                      <a:pt x="0" y="0"/>
                    </a:moveTo>
                    <a:lnTo>
                      <a:pt x="0" y="160"/>
                    </a:lnTo>
                    <a:lnTo>
                      <a:pt x="160" y="160"/>
                    </a:lnTo>
                    <a:lnTo>
                      <a:pt x="160" y="70"/>
                    </a:lnTo>
                    <a:lnTo>
                      <a:pt x="150" y="70"/>
                    </a:lnTo>
                    <a:lnTo>
                      <a:pt x="150" y="150"/>
                    </a:lnTo>
                    <a:lnTo>
                      <a:pt x="10" y="150"/>
                    </a:lnTo>
                    <a:lnTo>
                      <a:pt x="10" y="10"/>
                    </a:lnTo>
                    <a:lnTo>
                      <a:pt x="90" y="10"/>
                    </a:lnTo>
                    <a:lnTo>
                      <a:pt x="9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65" name="Freeform 72"/>
              <p:cNvSpPr>
                <a:spLocks noEditPoints="1"/>
              </p:cNvSpPr>
              <p:nvPr/>
            </p:nvSpPr>
            <p:spPr bwMode="auto">
              <a:xfrm>
                <a:off x="771889" y="2507590"/>
                <a:ext cx="92724" cy="94300"/>
              </a:xfrm>
              <a:custGeom>
                <a:avLst/>
                <a:gdLst>
                  <a:gd name="T0" fmla="*/ 6 w 97"/>
                  <a:gd name="T1" fmla="*/ 74 h 97"/>
                  <a:gd name="T2" fmla="*/ 5 w 97"/>
                  <a:gd name="T3" fmla="*/ 78 h 97"/>
                  <a:gd name="T4" fmla="*/ 5 w 97"/>
                  <a:gd name="T5" fmla="*/ 78 h 97"/>
                  <a:gd name="T6" fmla="*/ 0 w 97"/>
                  <a:gd name="T7" fmla="*/ 97 h 97"/>
                  <a:gd name="T8" fmla="*/ 19 w 97"/>
                  <a:gd name="T9" fmla="*/ 92 h 97"/>
                  <a:gd name="T10" fmla="*/ 19 w 97"/>
                  <a:gd name="T11" fmla="*/ 92 h 97"/>
                  <a:gd name="T12" fmla="*/ 24 w 97"/>
                  <a:gd name="T13" fmla="*/ 91 h 97"/>
                  <a:gd name="T14" fmla="*/ 26 w 97"/>
                  <a:gd name="T15" fmla="*/ 88 h 97"/>
                  <a:gd name="T16" fmla="*/ 92 w 97"/>
                  <a:gd name="T17" fmla="*/ 22 h 97"/>
                  <a:gd name="T18" fmla="*/ 92 w 97"/>
                  <a:gd name="T19" fmla="*/ 5 h 97"/>
                  <a:gd name="T20" fmla="*/ 75 w 97"/>
                  <a:gd name="T21" fmla="*/ 5 h 97"/>
                  <a:gd name="T22" fmla="*/ 9 w 97"/>
                  <a:gd name="T23" fmla="*/ 71 h 97"/>
                  <a:gd name="T24" fmla="*/ 6 w 97"/>
                  <a:gd name="T25" fmla="*/ 74 h 97"/>
                  <a:gd name="T26" fmla="*/ 81 w 97"/>
                  <a:gd name="T27" fmla="*/ 10 h 97"/>
                  <a:gd name="T28" fmla="*/ 87 w 97"/>
                  <a:gd name="T29" fmla="*/ 10 h 97"/>
                  <a:gd name="T30" fmla="*/ 87 w 97"/>
                  <a:gd name="T31" fmla="*/ 16 h 97"/>
                  <a:gd name="T32" fmla="*/ 81 w 97"/>
                  <a:gd name="T33" fmla="*/ 22 h 97"/>
                  <a:gd name="T34" fmla="*/ 75 w 97"/>
                  <a:gd name="T35" fmla="*/ 16 h 97"/>
                  <a:gd name="T36" fmla="*/ 81 w 97"/>
                  <a:gd name="T37" fmla="*/ 10 h 97"/>
                  <a:gd name="T38" fmla="*/ 13 w 97"/>
                  <a:gd name="T39" fmla="*/ 79 h 97"/>
                  <a:gd name="T40" fmla="*/ 13 w 97"/>
                  <a:gd name="T41" fmla="*/ 79 h 97"/>
                  <a:gd name="T42" fmla="*/ 14 w 97"/>
                  <a:gd name="T43" fmla="*/ 78 h 97"/>
                  <a:gd name="T44" fmla="*/ 69 w 97"/>
                  <a:gd name="T45" fmla="*/ 22 h 97"/>
                  <a:gd name="T46" fmla="*/ 75 w 97"/>
                  <a:gd name="T47" fmla="*/ 28 h 97"/>
                  <a:gd name="T48" fmla="*/ 20 w 97"/>
                  <a:gd name="T49" fmla="*/ 83 h 97"/>
                  <a:gd name="T50" fmla="*/ 18 w 97"/>
                  <a:gd name="T51" fmla="*/ 84 h 97"/>
                  <a:gd name="T52" fmla="*/ 17 w 97"/>
                  <a:gd name="T53" fmla="*/ 84 h 97"/>
                  <a:gd name="T54" fmla="*/ 12 w 97"/>
                  <a:gd name="T55" fmla="*/ 85 h 97"/>
                  <a:gd name="T56" fmla="*/ 13 w 97"/>
                  <a:gd name="T57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7" h="97">
                    <a:moveTo>
                      <a:pt x="6" y="74"/>
                    </a:moveTo>
                    <a:cubicBezTo>
                      <a:pt x="5" y="78"/>
                      <a:pt x="5" y="78"/>
                      <a:pt x="5" y="78"/>
                    </a:cubicBezTo>
                    <a:cubicBezTo>
                      <a:pt x="5" y="78"/>
                      <a:pt x="5" y="78"/>
                      <a:pt x="5" y="78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6" y="88"/>
                      <a:pt x="26" y="88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7" y="17"/>
                      <a:pt x="97" y="9"/>
                      <a:pt x="92" y="5"/>
                    </a:cubicBezTo>
                    <a:cubicBezTo>
                      <a:pt x="88" y="0"/>
                      <a:pt x="80" y="0"/>
                      <a:pt x="75" y="5"/>
                    </a:cubicBezTo>
                    <a:cubicBezTo>
                      <a:pt x="9" y="71"/>
                      <a:pt x="9" y="71"/>
                      <a:pt x="9" y="71"/>
                    </a:cubicBezTo>
                    <a:lnTo>
                      <a:pt x="6" y="74"/>
                    </a:lnTo>
                    <a:close/>
                    <a:moveTo>
                      <a:pt x="81" y="10"/>
                    </a:moveTo>
                    <a:cubicBezTo>
                      <a:pt x="82" y="9"/>
                      <a:pt x="85" y="9"/>
                      <a:pt x="87" y="10"/>
                    </a:cubicBezTo>
                    <a:cubicBezTo>
                      <a:pt x="88" y="12"/>
                      <a:pt x="88" y="15"/>
                      <a:pt x="87" y="16"/>
                    </a:cubicBezTo>
                    <a:cubicBezTo>
                      <a:pt x="81" y="22"/>
                      <a:pt x="81" y="22"/>
                      <a:pt x="81" y="22"/>
                    </a:cubicBezTo>
                    <a:cubicBezTo>
                      <a:pt x="75" y="16"/>
                      <a:pt x="75" y="16"/>
                      <a:pt x="75" y="16"/>
                    </a:cubicBezTo>
                    <a:lnTo>
                      <a:pt x="81" y="10"/>
                    </a:lnTo>
                    <a:close/>
                    <a:moveTo>
                      <a:pt x="13" y="79"/>
                    </a:moveTo>
                    <a:cubicBezTo>
                      <a:pt x="13" y="79"/>
                      <a:pt x="13" y="79"/>
                      <a:pt x="13" y="79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75" y="28"/>
                      <a:pt x="75" y="28"/>
                      <a:pt x="75" y="28"/>
                    </a:cubicBezTo>
                    <a:cubicBezTo>
                      <a:pt x="20" y="83"/>
                      <a:pt x="20" y="83"/>
                      <a:pt x="20" y="83"/>
                    </a:cubicBezTo>
                    <a:cubicBezTo>
                      <a:pt x="18" y="84"/>
                      <a:pt x="18" y="84"/>
                      <a:pt x="18" y="84"/>
                    </a:cubicBezTo>
                    <a:cubicBezTo>
                      <a:pt x="17" y="84"/>
                      <a:pt x="17" y="84"/>
                      <a:pt x="17" y="84"/>
                    </a:cubicBezTo>
                    <a:cubicBezTo>
                      <a:pt x="12" y="85"/>
                      <a:pt x="12" y="85"/>
                      <a:pt x="12" y="85"/>
                    </a:cubicBezTo>
                    <a:lnTo>
                      <a:pt x="13" y="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66" name="직사각형 65"/>
          <p:cNvSpPr/>
          <p:nvPr/>
        </p:nvSpPr>
        <p:spPr>
          <a:xfrm>
            <a:off x="467544" y="1131590"/>
            <a:ext cx="8064896" cy="13387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공동주택 승강기의 경우 </a:t>
            </a:r>
            <a:r>
              <a:rPr lang="en-US" altLang="ko-KR" b="1" dirty="0" smtClean="0"/>
              <a:t>15~20</a:t>
            </a:r>
            <a:r>
              <a:rPr lang="ko-KR" altLang="en-US" b="1" dirty="0" smtClean="0"/>
              <a:t>년이 되면 주요 부품의 노후화로 부품의 수명이 물리적 한계치에 도달하여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고장의 증가와 잦은 부품의 교체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단종으로 인한 </a:t>
            </a:r>
            <a:r>
              <a:rPr lang="ko-KR" altLang="en-US" b="1" dirty="0" err="1" smtClean="0"/>
              <a:t>부품수급의</a:t>
            </a:r>
            <a:r>
              <a:rPr lang="ko-KR" altLang="en-US" b="1" dirty="0" smtClean="0"/>
              <a:t> 어려움 등으로 위험요소와 유지관리비의 지속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적인 증가가 발생함</a:t>
            </a:r>
            <a:r>
              <a:rPr lang="en-US" altLang="ko-KR" b="1" dirty="0" smtClean="0"/>
              <a:t>.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또한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주요 부품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구동기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제어반</a:t>
            </a:r>
            <a:r>
              <a:rPr lang="ko-KR" altLang="en-US" b="1" dirty="0" smtClean="0"/>
              <a:t> 등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의 노후화로 인한 </a:t>
            </a:r>
            <a:r>
              <a:rPr lang="ko-KR" altLang="en-US" b="1" dirty="0" err="1" smtClean="0"/>
              <a:t>효율저하로</a:t>
            </a:r>
            <a:r>
              <a:rPr lang="ko-KR" altLang="en-US" b="1" dirty="0" smtClean="0"/>
              <a:t> 많은 </a:t>
            </a:r>
            <a:r>
              <a:rPr lang="ko-KR" altLang="en-US" b="1" dirty="0" err="1" smtClean="0"/>
              <a:t>소비전력량</a:t>
            </a:r>
            <a:r>
              <a:rPr lang="ko-KR" altLang="en-US" b="1" dirty="0" smtClean="0"/>
              <a:t> 발생으로 전기요금 상승</a:t>
            </a:r>
            <a:endParaRPr lang="en-US" altLang="ko-KR" b="1" dirty="0" smtClean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2912779"/>
            <a:ext cx="2732690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노후로 인한 사고 및 고장 증가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2973946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3200811"/>
            <a:ext cx="8064896" cy="10271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승강기 노후로 인한 추락사고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끼임사고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개문출발사고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갇힘 사고 등이 지속적으로 발생하고 있으며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이로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인해 입주민들은 위험에 노출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(</a:t>
            </a:r>
            <a:r>
              <a:rPr lang="ko-KR" altLang="en-US" b="1" dirty="0" smtClean="0"/>
              <a:t>상기 주요 사고 등에 대한 안전기준이 강화되었으나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노후 승강기에는 </a:t>
            </a:r>
            <a:r>
              <a:rPr lang="ko-KR" altLang="en-US" b="1" dirty="0" err="1" smtClean="0"/>
              <a:t>미적용된</a:t>
            </a:r>
            <a:r>
              <a:rPr lang="ko-KR" altLang="en-US" b="1" dirty="0" smtClean="0"/>
              <a:t> 사례가 대부분임</a:t>
            </a:r>
            <a:r>
              <a:rPr lang="en-US" altLang="ko-KR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0587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3.1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요약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606679382"/>
              </p:ext>
            </p:extLst>
          </p:nvPr>
        </p:nvGraphicFramePr>
        <p:xfrm>
          <a:off x="899592" y="1259830"/>
          <a:ext cx="5472608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모서리가 둥근 직사각형 3"/>
          <p:cNvSpPr/>
          <p:nvPr/>
        </p:nvSpPr>
        <p:spPr>
          <a:xfrm>
            <a:off x="827584" y="3219822"/>
            <a:ext cx="5616624" cy="1692000"/>
          </a:xfrm>
          <a:prstGeom prst="roundRect">
            <a:avLst/>
          </a:prstGeom>
          <a:ln w="15875">
            <a:solidFill>
              <a:srgbClr val="FF0000"/>
            </a:solidFill>
            <a:prstDash val="sysDash"/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5" name="설명선 2 4"/>
          <p:cNvSpPr/>
          <p:nvPr/>
        </p:nvSpPr>
        <p:spPr>
          <a:xfrm>
            <a:off x="6919915" y="2913026"/>
            <a:ext cx="1296144" cy="313851"/>
          </a:xfrm>
          <a:prstGeom prst="borderCallout2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 rtlCol="0" anchor="ctr">
            <a:spAutoFit/>
          </a:bodyPr>
          <a:lstStyle/>
          <a:p>
            <a:pPr algn="just" latinLnBrk="0">
              <a:lnSpc>
                <a:spcPct val="120000"/>
              </a:lnSpc>
            </a:pPr>
            <a:r>
              <a:rPr lang="ko-KR" altLang="en-US" sz="1200" b="1" spc="-10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차수에 따라 반복</a:t>
            </a:r>
            <a:endParaRPr lang="ko-KR" altLang="en-US" sz="1200" b="1" spc="-100" dirty="0" smtClean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545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2372650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입주민 동의 및 교체 결의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19619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각 공동주택의 규모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설치경과년수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고장 등 상황에 맞게 진행하여야 하며</a:t>
            </a:r>
            <a:r>
              <a:rPr lang="en-US" altLang="ko-KR" b="1" dirty="0"/>
              <a:t> </a:t>
            </a:r>
            <a:r>
              <a:rPr lang="ko-KR" altLang="en-US" b="1" dirty="0" smtClean="0"/>
              <a:t>상당한 비용이 발생하므로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  입주민의 의견 수렴이 필요함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일반적으로 고장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민원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수리비용 증대 등으로 검토 시작하는 경우 다수</a:t>
            </a:r>
            <a:r>
              <a:rPr lang="en-US" altLang="ko-KR" b="1" dirty="0" smtClean="0"/>
              <a:t>)</a:t>
            </a:r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사전에 타 공동주택의 사례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감리 활용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제조업체 영업사원 면담 등을 통해 개략적인 비용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고려사항 등을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파악할 필요가 있음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승강기 </a:t>
            </a:r>
            <a:r>
              <a:rPr lang="ko-KR" altLang="en-US" b="1" dirty="0" err="1" smtClean="0"/>
              <a:t>교체공사에</a:t>
            </a:r>
            <a:r>
              <a:rPr lang="ko-KR" altLang="en-US" b="1" dirty="0" smtClean="0"/>
              <a:t> 대한 결정은 입주자대표회의에서 결의하는 경우와 승강기 교체공사 추진위원회를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결성하여 관련 사항을 위임하는 경우가 있음</a:t>
            </a:r>
            <a:endParaRPr lang="en-US" altLang="ko-KR" b="1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372387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 smtClean="0"/>
              <a:t>* </a:t>
            </a:r>
            <a:r>
              <a:rPr lang="ko-KR" altLang="en-US" sz="1200" b="1" dirty="0" smtClean="0"/>
              <a:t>교체 관련 </a:t>
            </a:r>
            <a:r>
              <a:rPr lang="ko-KR" altLang="en-US" sz="1200" b="1" dirty="0" err="1" smtClean="0"/>
              <a:t>법령사항</a:t>
            </a:r>
            <a:endParaRPr lang="en-US" altLang="ko-KR" sz="1200" b="1" dirty="0" smtClean="0"/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  </a:t>
            </a:r>
            <a:r>
              <a:rPr lang="ko-KR" altLang="en-US" sz="1200" spc="-110" dirty="0" smtClean="0"/>
              <a:t>공동주택관리법 시행규칙 </a:t>
            </a:r>
            <a:r>
              <a:rPr lang="en-US" altLang="ko-KR" sz="1200" spc="-110" dirty="0" smtClean="0"/>
              <a:t>– [</a:t>
            </a:r>
            <a:r>
              <a:rPr lang="ko-KR" altLang="en-US" sz="1200" spc="-110" dirty="0" smtClean="0"/>
              <a:t>별표</a:t>
            </a:r>
            <a:r>
              <a:rPr lang="en-US" altLang="ko-KR" sz="1200" spc="-110" dirty="0" smtClean="0"/>
              <a:t>1]</a:t>
            </a:r>
            <a:r>
              <a:rPr lang="ko-KR" altLang="en-US" sz="1200" spc="-110" dirty="0" smtClean="0"/>
              <a:t>장기수선계획의 </a:t>
            </a:r>
            <a:r>
              <a:rPr lang="ko-KR" altLang="en-US" sz="1200" spc="-110" dirty="0" err="1" smtClean="0"/>
              <a:t>수립기준</a:t>
            </a:r>
            <a:r>
              <a:rPr lang="ko-KR" altLang="en-US" sz="1200" spc="-110" dirty="0" smtClean="0"/>
              <a:t> </a:t>
            </a:r>
            <a:r>
              <a:rPr lang="en-US" altLang="ko-KR" sz="1200" spc="-110" dirty="0" smtClean="0"/>
              <a:t>– 3.</a:t>
            </a:r>
            <a:r>
              <a:rPr lang="ko-KR" altLang="en-US" sz="1200" spc="-110" dirty="0" smtClean="0"/>
              <a:t>전기</a:t>
            </a:r>
            <a:r>
              <a:rPr lang="en-US" altLang="ko-KR" sz="1200" spc="-110" dirty="0" smtClean="0"/>
              <a:t>/</a:t>
            </a:r>
            <a:r>
              <a:rPr lang="ko-KR" altLang="en-US" sz="1200" spc="-110" dirty="0" smtClean="0"/>
              <a:t>소화</a:t>
            </a:r>
            <a:r>
              <a:rPr lang="en-US" altLang="ko-KR" sz="1200" spc="-110" dirty="0" smtClean="0"/>
              <a:t>/</a:t>
            </a:r>
            <a:r>
              <a:rPr lang="ko-KR" altLang="en-US" sz="1200" spc="-110" dirty="0" smtClean="0"/>
              <a:t>승강기 및 지능형 </a:t>
            </a:r>
            <a:r>
              <a:rPr lang="ko-KR" altLang="en-US" sz="1200" spc="-110" dirty="0" err="1" smtClean="0"/>
              <a:t>홈네트워크</a:t>
            </a:r>
            <a:r>
              <a:rPr lang="ko-KR" altLang="en-US" sz="1200" spc="-110" dirty="0" smtClean="0"/>
              <a:t> 설비 </a:t>
            </a:r>
            <a:r>
              <a:rPr lang="en-US" altLang="ko-KR" sz="1200" spc="-110" dirty="0" smtClean="0"/>
              <a:t>– </a:t>
            </a:r>
            <a:r>
              <a:rPr lang="ko-KR" altLang="en-US" sz="1200" spc="-110" dirty="0" smtClean="0"/>
              <a:t>마</a:t>
            </a:r>
            <a:r>
              <a:rPr lang="en-US" altLang="ko-KR" sz="1200" spc="-110" dirty="0" smtClean="0"/>
              <a:t>.</a:t>
            </a:r>
            <a:r>
              <a:rPr lang="ko-KR" altLang="en-US" sz="1200" spc="-110" dirty="0" smtClean="0"/>
              <a:t>승강기 및 </a:t>
            </a:r>
            <a:r>
              <a:rPr lang="ko-KR" altLang="en-US" sz="1200" spc="-110" dirty="0" err="1" smtClean="0"/>
              <a:t>인양기</a:t>
            </a:r>
            <a:endParaRPr lang="en-US" altLang="ko-KR" sz="1200" spc="-110" dirty="0" smtClean="0"/>
          </a:p>
          <a:p>
            <a:pPr>
              <a:lnSpc>
                <a:spcPct val="150000"/>
              </a:lnSpc>
            </a:pPr>
            <a:r>
              <a:rPr lang="ko-KR" altLang="en-US" sz="1200" dirty="0" smtClean="0"/>
              <a:t>  </a:t>
            </a:r>
            <a:r>
              <a:rPr lang="en-US" altLang="ko-KR" sz="1200" dirty="0" smtClean="0"/>
              <a:t>-&gt; </a:t>
            </a:r>
            <a:r>
              <a:rPr lang="ko-KR" altLang="en-US" sz="1200" dirty="0" smtClean="0"/>
              <a:t>기계장치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제어반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조속기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과속조절기</a:t>
            </a:r>
            <a:r>
              <a:rPr lang="en-US" altLang="ko-KR" sz="1200" dirty="0" smtClean="0"/>
              <a:t>), </a:t>
            </a:r>
            <a:r>
              <a:rPr lang="ko-KR" altLang="en-US" sz="1200" dirty="0" smtClean="0"/>
              <a:t>도어개폐장치의 </a:t>
            </a:r>
            <a:r>
              <a:rPr lang="ko-KR" altLang="en-US" sz="1200" dirty="0" err="1" smtClean="0"/>
              <a:t>수선방법</a:t>
            </a:r>
            <a:r>
              <a:rPr lang="en-US" altLang="ko-KR" sz="1200" dirty="0" smtClean="0"/>
              <a:t>-</a:t>
            </a:r>
            <a:r>
              <a:rPr lang="ko-KR" altLang="en-US" sz="1200" dirty="0" err="1" smtClean="0"/>
              <a:t>전면교체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수선주기</a:t>
            </a:r>
            <a:r>
              <a:rPr lang="en-US" altLang="ko-KR" sz="1200" dirty="0" smtClean="0"/>
              <a:t>- 15</a:t>
            </a:r>
            <a:r>
              <a:rPr lang="ko-KR" altLang="en-US" sz="1200" dirty="0" smtClean="0"/>
              <a:t>년</a:t>
            </a:r>
            <a:endParaRPr lang="en-US" altLang="ko-KR" sz="1200" dirty="0" smtClean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 </a:t>
            </a:r>
            <a:r>
              <a:rPr lang="en-US" altLang="ko-KR" sz="1200" dirty="0" smtClean="0"/>
              <a:t> -&gt; </a:t>
            </a:r>
            <a:r>
              <a:rPr lang="ko-KR" altLang="en-US" sz="1200" dirty="0" smtClean="0"/>
              <a:t>와이어로프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쉬브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도르래</a:t>
            </a:r>
            <a:r>
              <a:rPr lang="en-US" altLang="ko-KR" sz="1200" dirty="0" smtClean="0"/>
              <a:t>) </a:t>
            </a:r>
            <a:r>
              <a:rPr lang="ko-KR" altLang="en-US" sz="1200" dirty="0" err="1" smtClean="0"/>
              <a:t>수선방법</a:t>
            </a:r>
            <a:r>
              <a:rPr lang="en-US" altLang="ko-KR" sz="1200" dirty="0" smtClean="0"/>
              <a:t>-</a:t>
            </a:r>
            <a:r>
              <a:rPr lang="ko-KR" altLang="en-US" sz="1200" dirty="0" err="1" smtClean="0"/>
              <a:t>전면교체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수선주기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- 5</a:t>
            </a:r>
            <a:r>
              <a:rPr lang="ko-KR" altLang="en-US" sz="1200" dirty="0" smtClean="0"/>
              <a:t>년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98066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quarter" idx="12"/>
          </p:nvPr>
        </p:nvSpPr>
        <p:spPr>
          <a:xfrm>
            <a:off x="326175" y="159312"/>
            <a:ext cx="7241812" cy="369332"/>
          </a:xfrm>
        </p:spPr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승강기 교체공사 절차</a:t>
            </a:r>
            <a:endParaRPr lang="ko-KR" altLang="en-US" dirty="0"/>
          </a:p>
        </p:txBody>
      </p:sp>
      <p:sp>
        <p:nvSpPr>
          <p:cNvPr id="15" name="모서리가 둥근 직사각형 1"/>
          <p:cNvSpPr/>
          <p:nvPr/>
        </p:nvSpPr>
        <p:spPr>
          <a:xfrm>
            <a:off x="471158" y="1419622"/>
            <a:ext cx="2372650" cy="288000"/>
          </a:xfrm>
          <a:custGeom>
            <a:avLst/>
            <a:gdLst/>
            <a:ahLst/>
            <a:cxnLst/>
            <a:rect l="l" t="t" r="r" b="b"/>
            <a:pathLst>
              <a:path w="2160736" h="288000">
                <a:moveTo>
                  <a:pt x="0" y="0"/>
                </a:moveTo>
                <a:lnTo>
                  <a:pt x="2016736" y="0"/>
                </a:lnTo>
                <a:cubicBezTo>
                  <a:pt x="2096265" y="0"/>
                  <a:pt x="2160736" y="64471"/>
                  <a:pt x="2160736" y="144000"/>
                </a:cubicBezTo>
                <a:cubicBezTo>
                  <a:pt x="2160736" y="223529"/>
                  <a:pt x="2096265" y="288000"/>
                  <a:pt x="2016736" y="288000"/>
                </a:cubicBezTo>
                <a:lnTo>
                  <a:pt x="0" y="288000"/>
                </a:lnTo>
                <a:close/>
              </a:path>
            </a:pathLst>
          </a:custGeom>
          <a:solidFill>
            <a:srgbClr val="3D527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1" lang="ko-KR" altLang="en-US" sz="1400" b="1" spc="-5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    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감리업체 선정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kumimoji="1" lang="ko-KR" altLang="en-US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선택</a:t>
            </a:r>
            <a:r>
              <a:rPr kumimoji="1" lang="en-US" altLang="ko-KR" sz="1400" b="1" spc="-100" dirty="0" smtClean="0">
                <a:ln>
                  <a:solidFill>
                    <a:srgbClr val="4FD1FF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kumimoji="1" lang="ko-KR" altLang="en-US" sz="1400" b="1" spc="-100" dirty="0">
              <a:ln>
                <a:solidFill>
                  <a:srgbClr val="4FD1FF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579011" y="1480789"/>
            <a:ext cx="159804" cy="137525"/>
            <a:chOff x="729442" y="2507590"/>
            <a:chExt cx="135171" cy="137525"/>
          </a:xfrm>
        </p:grpSpPr>
        <p:sp>
          <p:nvSpPr>
            <p:cNvPr id="17" name="Freeform 71"/>
            <p:cNvSpPr>
              <a:spLocks/>
            </p:cNvSpPr>
            <p:nvPr/>
          </p:nvSpPr>
          <p:spPr bwMode="auto">
            <a:xfrm>
              <a:off x="729442" y="2520421"/>
              <a:ext cx="121606" cy="124694"/>
            </a:xfrm>
            <a:custGeom>
              <a:avLst/>
              <a:gdLst>
                <a:gd name="T0" fmla="*/ 0 w 160"/>
                <a:gd name="T1" fmla="*/ 0 h 160"/>
                <a:gd name="T2" fmla="*/ 0 w 160"/>
                <a:gd name="T3" fmla="*/ 160 h 160"/>
                <a:gd name="T4" fmla="*/ 160 w 160"/>
                <a:gd name="T5" fmla="*/ 160 h 160"/>
                <a:gd name="T6" fmla="*/ 160 w 160"/>
                <a:gd name="T7" fmla="*/ 70 h 160"/>
                <a:gd name="T8" fmla="*/ 150 w 160"/>
                <a:gd name="T9" fmla="*/ 70 h 160"/>
                <a:gd name="T10" fmla="*/ 150 w 160"/>
                <a:gd name="T11" fmla="*/ 150 h 160"/>
                <a:gd name="T12" fmla="*/ 10 w 160"/>
                <a:gd name="T13" fmla="*/ 150 h 160"/>
                <a:gd name="T14" fmla="*/ 10 w 160"/>
                <a:gd name="T15" fmla="*/ 10 h 160"/>
                <a:gd name="T16" fmla="*/ 90 w 160"/>
                <a:gd name="T17" fmla="*/ 10 h 160"/>
                <a:gd name="T18" fmla="*/ 90 w 160"/>
                <a:gd name="T19" fmla="*/ 0 h 160"/>
                <a:gd name="T20" fmla="*/ 0 w 160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0" h="160">
                  <a:moveTo>
                    <a:pt x="0" y="0"/>
                  </a:moveTo>
                  <a:lnTo>
                    <a:pt x="0" y="160"/>
                  </a:lnTo>
                  <a:lnTo>
                    <a:pt x="160" y="160"/>
                  </a:lnTo>
                  <a:lnTo>
                    <a:pt x="160" y="70"/>
                  </a:lnTo>
                  <a:lnTo>
                    <a:pt x="150" y="70"/>
                  </a:lnTo>
                  <a:lnTo>
                    <a:pt x="150" y="150"/>
                  </a:lnTo>
                  <a:lnTo>
                    <a:pt x="10" y="150"/>
                  </a:lnTo>
                  <a:lnTo>
                    <a:pt x="10" y="10"/>
                  </a:lnTo>
                  <a:lnTo>
                    <a:pt x="90" y="10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72"/>
            <p:cNvSpPr>
              <a:spLocks noEditPoints="1"/>
            </p:cNvSpPr>
            <p:nvPr/>
          </p:nvSpPr>
          <p:spPr bwMode="auto">
            <a:xfrm>
              <a:off x="771889" y="2507590"/>
              <a:ext cx="92724" cy="94300"/>
            </a:xfrm>
            <a:custGeom>
              <a:avLst/>
              <a:gdLst>
                <a:gd name="T0" fmla="*/ 6 w 97"/>
                <a:gd name="T1" fmla="*/ 74 h 97"/>
                <a:gd name="T2" fmla="*/ 5 w 97"/>
                <a:gd name="T3" fmla="*/ 78 h 97"/>
                <a:gd name="T4" fmla="*/ 5 w 97"/>
                <a:gd name="T5" fmla="*/ 78 h 97"/>
                <a:gd name="T6" fmla="*/ 0 w 97"/>
                <a:gd name="T7" fmla="*/ 97 h 97"/>
                <a:gd name="T8" fmla="*/ 19 w 97"/>
                <a:gd name="T9" fmla="*/ 92 h 97"/>
                <a:gd name="T10" fmla="*/ 19 w 97"/>
                <a:gd name="T11" fmla="*/ 92 h 97"/>
                <a:gd name="T12" fmla="*/ 24 w 97"/>
                <a:gd name="T13" fmla="*/ 91 h 97"/>
                <a:gd name="T14" fmla="*/ 26 w 97"/>
                <a:gd name="T15" fmla="*/ 88 h 97"/>
                <a:gd name="T16" fmla="*/ 92 w 97"/>
                <a:gd name="T17" fmla="*/ 22 h 97"/>
                <a:gd name="T18" fmla="*/ 92 w 97"/>
                <a:gd name="T19" fmla="*/ 5 h 97"/>
                <a:gd name="T20" fmla="*/ 75 w 97"/>
                <a:gd name="T21" fmla="*/ 5 h 97"/>
                <a:gd name="T22" fmla="*/ 9 w 97"/>
                <a:gd name="T23" fmla="*/ 71 h 97"/>
                <a:gd name="T24" fmla="*/ 6 w 97"/>
                <a:gd name="T25" fmla="*/ 74 h 97"/>
                <a:gd name="T26" fmla="*/ 81 w 97"/>
                <a:gd name="T27" fmla="*/ 10 h 97"/>
                <a:gd name="T28" fmla="*/ 87 w 97"/>
                <a:gd name="T29" fmla="*/ 10 h 97"/>
                <a:gd name="T30" fmla="*/ 87 w 97"/>
                <a:gd name="T31" fmla="*/ 16 h 97"/>
                <a:gd name="T32" fmla="*/ 81 w 97"/>
                <a:gd name="T33" fmla="*/ 22 h 97"/>
                <a:gd name="T34" fmla="*/ 75 w 97"/>
                <a:gd name="T35" fmla="*/ 16 h 97"/>
                <a:gd name="T36" fmla="*/ 81 w 97"/>
                <a:gd name="T37" fmla="*/ 10 h 97"/>
                <a:gd name="T38" fmla="*/ 13 w 97"/>
                <a:gd name="T39" fmla="*/ 79 h 97"/>
                <a:gd name="T40" fmla="*/ 13 w 97"/>
                <a:gd name="T41" fmla="*/ 79 h 97"/>
                <a:gd name="T42" fmla="*/ 14 w 97"/>
                <a:gd name="T43" fmla="*/ 78 h 97"/>
                <a:gd name="T44" fmla="*/ 69 w 97"/>
                <a:gd name="T45" fmla="*/ 22 h 97"/>
                <a:gd name="T46" fmla="*/ 75 w 97"/>
                <a:gd name="T47" fmla="*/ 28 h 97"/>
                <a:gd name="T48" fmla="*/ 20 w 97"/>
                <a:gd name="T49" fmla="*/ 83 h 97"/>
                <a:gd name="T50" fmla="*/ 18 w 97"/>
                <a:gd name="T51" fmla="*/ 84 h 97"/>
                <a:gd name="T52" fmla="*/ 17 w 97"/>
                <a:gd name="T53" fmla="*/ 84 h 97"/>
                <a:gd name="T54" fmla="*/ 12 w 97"/>
                <a:gd name="T55" fmla="*/ 85 h 97"/>
                <a:gd name="T56" fmla="*/ 13 w 97"/>
                <a:gd name="T57" fmla="*/ 7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7" h="97">
                  <a:moveTo>
                    <a:pt x="6" y="74"/>
                  </a:moveTo>
                  <a:cubicBezTo>
                    <a:pt x="5" y="78"/>
                    <a:pt x="5" y="78"/>
                    <a:pt x="5" y="78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6" y="88"/>
                    <a:pt x="26" y="88"/>
                    <a:pt x="26" y="88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7" y="17"/>
                    <a:pt x="97" y="9"/>
                    <a:pt x="92" y="5"/>
                  </a:cubicBezTo>
                  <a:cubicBezTo>
                    <a:pt x="88" y="0"/>
                    <a:pt x="80" y="0"/>
                    <a:pt x="75" y="5"/>
                  </a:cubicBezTo>
                  <a:cubicBezTo>
                    <a:pt x="9" y="71"/>
                    <a:pt x="9" y="71"/>
                    <a:pt x="9" y="71"/>
                  </a:cubicBezTo>
                  <a:lnTo>
                    <a:pt x="6" y="74"/>
                  </a:lnTo>
                  <a:close/>
                  <a:moveTo>
                    <a:pt x="81" y="10"/>
                  </a:moveTo>
                  <a:cubicBezTo>
                    <a:pt x="82" y="9"/>
                    <a:pt x="85" y="9"/>
                    <a:pt x="87" y="10"/>
                  </a:cubicBezTo>
                  <a:cubicBezTo>
                    <a:pt x="88" y="12"/>
                    <a:pt x="88" y="15"/>
                    <a:pt x="87" y="16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75" y="16"/>
                    <a:pt x="75" y="16"/>
                    <a:pt x="75" y="16"/>
                  </a:cubicBezTo>
                  <a:lnTo>
                    <a:pt x="81" y="10"/>
                  </a:lnTo>
                  <a:close/>
                  <a:moveTo>
                    <a:pt x="13" y="79"/>
                  </a:moveTo>
                  <a:cubicBezTo>
                    <a:pt x="13" y="79"/>
                    <a:pt x="13" y="79"/>
                    <a:pt x="13" y="79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2" y="85"/>
                    <a:pt x="12" y="85"/>
                    <a:pt x="12" y="85"/>
                  </a:cubicBezTo>
                  <a:lnTo>
                    <a:pt x="13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" name="직사각형 18"/>
          <p:cNvSpPr/>
          <p:nvPr/>
        </p:nvSpPr>
        <p:spPr>
          <a:xfrm>
            <a:off x="467544" y="1707654"/>
            <a:ext cx="8064896" cy="28968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91368" tIns="45680" rIns="91368" bIns="45680">
            <a:spAutoFit/>
          </a:bodyPr>
          <a:lstStyle/>
          <a:p>
            <a:pPr marL="179388" indent="-179388" fontAlgn="base">
              <a:lnSpc>
                <a:spcPct val="150000"/>
              </a:lnSpc>
            </a:pPr>
            <a:r>
              <a:rPr lang="ko-KR" altLang="en-US" b="1" dirty="0" smtClean="0"/>
              <a:t>▪ 승강기 감리는 의무적인 사항은 아니지만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전문지식이 부족한 공동주택의 승강기 교체공사 시 설치 전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진단과정부터 설계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제조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설치</a:t>
            </a:r>
            <a:r>
              <a:rPr lang="en-US" altLang="ko-KR" b="1" dirty="0" smtClean="0"/>
              <a:t>/</a:t>
            </a:r>
            <a:r>
              <a:rPr lang="ko-KR" altLang="en-US" b="1" dirty="0" err="1" smtClean="0"/>
              <a:t>성능부문에</a:t>
            </a:r>
            <a:r>
              <a:rPr lang="ko-KR" altLang="en-US" b="1" dirty="0" smtClean="0"/>
              <a:t> 대한 사항을 관리감독을 대행하여 다음과 같은 이점이 있음</a:t>
            </a:r>
            <a:endParaRPr lang="en-US" altLang="ko-KR" b="1" dirty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 smtClean="0"/>
              <a:t>     - </a:t>
            </a:r>
            <a:r>
              <a:rPr lang="ko-KR" altLang="en-US" b="1" dirty="0" smtClean="0"/>
              <a:t>전문성에 의한 철저한 시방서 검토 및 </a:t>
            </a:r>
            <a:r>
              <a:rPr lang="ko-KR" altLang="en-US" b="1" dirty="0" err="1" smtClean="0"/>
              <a:t>시공관리로</a:t>
            </a:r>
            <a:r>
              <a:rPr lang="ko-KR" altLang="en-US" b="1" dirty="0" smtClean="0"/>
              <a:t> 입주민의 안전성 확보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승강기 설치업체 및 금액의 최적화 선정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승강기 관련 자문</a:t>
            </a:r>
            <a:r>
              <a:rPr lang="en-US" altLang="ko-KR" b="1" dirty="0"/>
              <a:t> </a:t>
            </a:r>
            <a:r>
              <a:rPr lang="ko-KR" altLang="en-US" b="1" dirty="0" smtClean="0"/>
              <a:t>및 품질 향상으로 입주민 만족도 극대화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각 부품의 인증 여부 및 신품 적용 확인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   - </a:t>
            </a:r>
            <a:r>
              <a:rPr lang="ko-KR" altLang="en-US" b="1" dirty="0" smtClean="0"/>
              <a:t>설치완료 후 성능검사를 통한 </a:t>
            </a:r>
            <a:r>
              <a:rPr lang="ko-KR" altLang="en-US" b="1" dirty="0" err="1" smtClean="0"/>
              <a:t>설치상태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최종평가</a:t>
            </a:r>
            <a:r>
              <a:rPr lang="ko-KR" altLang="en-US" b="1" dirty="0" smtClean="0"/>
              <a:t> 및 검증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ko-KR" altLang="en-US" b="1" dirty="0"/>
              <a:t>▪ </a:t>
            </a:r>
            <a:r>
              <a:rPr lang="ko-KR" altLang="en-US" b="1" dirty="0" smtClean="0"/>
              <a:t>공동주택 담당자들은 교체공사 시 </a:t>
            </a:r>
            <a:r>
              <a:rPr lang="ko-KR" altLang="en-US" b="1" dirty="0" err="1" smtClean="0"/>
              <a:t>발생가능한</a:t>
            </a:r>
            <a:r>
              <a:rPr lang="ko-KR" altLang="en-US" b="1" dirty="0" smtClean="0"/>
              <a:t> 많은 문제점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업체와의 마찰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주민 상호간의 마찰 등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에 </a:t>
            </a:r>
            <a:endParaRPr lang="en-US" altLang="ko-KR" b="1" dirty="0" smtClean="0"/>
          </a:p>
          <a:p>
            <a:pPr marL="179388" indent="-179388" fontAlgn="base">
              <a:lnSpc>
                <a:spcPct val="150000"/>
              </a:lnSpc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대한 부분이 감리를 통해 </a:t>
            </a:r>
            <a:r>
              <a:rPr lang="ko-KR" altLang="en-US" b="1" dirty="0" err="1" smtClean="0"/>
              <a:t>자유로워짐</a:t>
            </a:r>
            <a:endParaRPr lang="en-US" altLang="ko-KR" b="1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467545" y="828089"/>
            <a:ext cx="432048" cy="33868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defTabSz="913880"/>
            <a:r>
              <a:rPr lang="en-US" altLang="ko-KR" b="1" dirty="0" smtClean="0">
                <a:ln>
                  <a:solidFill>
                    <a:srgbClr val="4FD1FF">
                      <a:alpha val="0"/>
                    </a:srgbClr>
                  </a:solidFill>
                </a:ln>
                <a:latin typeface="+mn-ea"/>
              </a:rPr>
              <a:t>3.2</a:t>
            </a:r>
            <a:endParaRPr lang="ko-KR" altLang="en-US" b="1" dirty="0">
              <a:ln>
                <a:solidFill>
                  <a:srgbClr val="4FD1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827778"/>
            <a:ext cx="383741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3880">
              <a:defRPr/>
            </a:pPr>
            <a:r>
              <a:rPr lang="ko-KR" altLang="en-US" sz="1600" b="1" spc="-100" dirty="0" smtClean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승강기 교체공사 절차 상세</a:t>
            </a:r>
            <a:endParaRPr lang="ko-KR" altLang="en-US" sz="1600" b="1" spc="-10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099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wrap="square" lIns="91368" tIns="45680" rIns="91368" bIns="45680">
        <a:spAutoFit/>
      </a:bodyPr>
      <a:lstStyle>
        <a:defPPr algn="just" latinLnBrk="0">
          <a:lnSpc>
            <a:spcPct val="120000"/>
          </a:lnSpc>
          <a:defRPr sz="1200" b="1" spc="-100" dirty="0" smtClean="0">
            <a:ln>
              <a:solidFill>
                <a:schemeClr val="bg1">
                  <a:lumMod val="75000"/>
                  <a:alpha val="0"/>
                </a:schemeClr>
              </a:solidFill>
            </a:ln>
            <a:latin typeface="+mn-ea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7054</TotalTime>
  <Words>2555</Words>
  <Application>Microsoft Office PowerPoint</Application>
  <PresentationFormat>화면 슬라이드 쇼(16:9)</PresentationFormat>
  <Paragraphs>374</Paragraphs>
  <Slides>30</Slides>
  <Notes>27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8" baseType="lpstr">
      <vt:lpstr>HY견고딕</vt:lpstr>
      <vt:lpstr>HY견명조</vt:lpstr>
      <vt:lpstr>굴림</vt:lpstr>
      <vt:lpstr>나눔고딕</vt:lpstr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sbcsh</dc:creator>
  <cp:lastModifiedBy>성장사업실_김진호</cp:lastModifiedBy>
  <cp:revision>384</cp:revision>
  <cp:lastPrinted>2018-02-26T08:18:40Z</cp:lastPrinted>
  <dcterms:created xsi:type="dcterms:W3CDTF">2018-02-08T07:03:26Z</dcterms:created>
  <dcterms:modified xsi:type="dcterms:W3CDTF">2022-10-12T08:21:38Z</dcterms:modified>
</cp:coreProperties>
</file>